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9" r:id="rId3"/>
    <p:sldId id="258" r:id="rId4"/>
    <p:sldId id="273" r:id="rId5"/>
    <p:sldId id="278" r:id="rId6"/>
    <p:sldId id="269" r:id="rId7"/>
    <p:sldId id="294" r:id="rId8"/>
    <p:sldId id="289" r:id="rId9"/>
    <p:sldId id="324" r:id="rId10"/>
    <p:sldId id="329" r:id="rId11"/>
    <p:sldId id="331" r:id="rId12"/>
    <p:sldId id="360" r:id="rId13"/>
    <p:sldId id="361" r:id="rId14"/>
    <p:sldId id="262" r:id="rId15"/>
    <p:sldId id="267" r:id="rId16"/>
    <p:sldId id="279" r:id="rId17"/>
    <p:sldId id="288" r:id="rId18"/>
    <p:sldId id="307" r:id="rId19"/>
    <p:sldId id="310" r:id="rId20"/>
    <p:sldId id="280" r:id="rId21"/>
    <p:sldId id="315" r:id="rId22"/>
    <p:sldId id="316" r:id="rId23"/>
    <p:sldId id="317" r:id="rId24"/>
    <p:sldId id="350" r:id="rId25"/>
    <p:sldId id="351" r:id="rId26"/>
    <p:sldId id="353" r:id="rId27"/>
    <p:sldId id="354" r:id="rId28"/>
    <p:sldId id="355" r:id="rId29"/>
    <p:sldId id="358" r:id="rId30"/>
    <p:sldId id="359" r:id="rId31"/>
    <p:sldId id="27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E0E"/>
    <a:srgbClr val="4DFFF9"/>
    <a:srgbClr val="CACAC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71" d="100"/>
          <a:sy n="71" d="100"/>
        </p:scale>
        <p:origin x="-120" y="-27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2016-11-22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2016-11-22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2016-11-22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image" Target="../media/image9.png"/><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1.wmf"/><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2.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47000"/>
                <a:lumOff val="53000"/>
                <a:alpha val="58000"/>
              </a:schemeClr>
            </a:gs>
            <a:gs pos="89000">
              <a:schemeClr val="bg1"/>
            </a:gs>
          </a:gsLst>
          <a:lin ang="21594000" scaled="0"/>
        </a:gradFill>
        <a:effectLst/>
      </p:bgPr>
    </p:bg>
    <p:spTree>
      <p:nvGrpSpPr>
        <p:cNvPr id="1" name=""/>
        <p:cNvGrpSpPr/>
        <p:nvPr/>
      </p:nvGrpSpPr>
      <p:grpSpPr>
        <a:xfrm>
          <a:off x="0" y="0"/>
          <a:ext cx="0" cy="0"/>
          <a:chOff x="0" y="0"/>
          <a:chExt cx="0" cy="0"/>
        </a:xfrm>
      </p:grpSpPr>
      <p:pic>
        <p:nvPicPr>
          <p:cNvPr id="13" name="图片 12" descr="003"/>
          <p:cNvPicPr>
            <a:picLocks noChangeAspect="1"/>
          </p:cNvPicPr>
          <p:nvPr/>
        </p:nvPicPr>
        <p:blipFill>
          <a:blip r:embed="rId2"/>
          <a:stretch>
            <a:fillRect/>
          </a:stretch>
        </p:blipFill>
        <p:spPr>
          <a:xfrm>
            <a:off x="-173990" y="-34290"/>
            <a:ext cx="12341225" cy="6955790"/>
          </a:xfrm>
          <a:prstGeom prst="rect">
            <a:avLst/>
          </a:prstGeom>
        </p:spPr>
      </p:pic>
      <p:sp>
        <p:nvSpPr>
          <p:cNvPr id="4" name="矩形 3"/>
          <p:cNvSpPr/>
          <p:nvPr/>
        </p:nvSpPr>
        <p:spPr>
          <a:xfrm>
            <a:off x="5008245" y="-35560"/>
            <a:ext cx="5154930" cy="4514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44977" y="5335531"/>
            <a:ext cx="4177747" cy="677108"/>
          </a:xfrm>
          <a:prstGeom prst="rect">
            <a:avLst/>
          </a:prstGeom>
          <a:noFill/>
        </p:spPr>
        <p:txBody>
          <a:bodyPr wrap="none" rtlCol="0">
            <a:spAutoFit/>
          </a:bodyPr>
          <a:lstStyle/>
          <a:p>
            <a:r>
              <a:rPr lang="zh-CN" altLang="en-US" sz="2000" dirty="0" smtClean="0">
                <a:solidFill>
                  <a:schemeClr val="bg1">
                    <a:lumMod val="50000"/>
                  </a:schemeClr>
                </a:solidFill>
                <a:latin typeface="微软雅黑" panose="020B0503020204020204" charset="-122"/>
                <a:ea typeface="微软雅黑" panose="020B0503020204020204" charset="-122"/>
              </a:rPr>
              <a:t>重  庆  旺  山  实  业  有  限  公  司</a:t>
            </a:r>
            <a:endParaRPr lang="en-US" altLang="zh-CN" sz="2000" dirty="0" smtClean="0">
              <a:solidFill>
                <a:schemeClr val="bg1">
                  <a:lumMod val="50000"/>
                </a:schemeClr>
              </a:solidFill>
              <a:latin typeface="微软雅黑" panose="020B0503020204020204" charset="-122"/>
              <a:ea typeface="微软雅黑" panose="020B0503020204020204" charset="-122"/>
            </a:endParaRPr>
          </a:p>
          <a:p>
            <a:r>
              <a:rPr lang="en-US" altLang="zh-CN" dirty="0" smtClean="0">
                <a:solidFill>
                  <a:schemeClr val="bg1">
                    <a:lumMod val="65000"/>
                  </a:schemeClr>
                </a:solidFill>
                <a:latin typeface="华文细黑" panose="02010600040101010101" charset="-122"/>
                <a:ea typeface="华文细黑" panose="02010600040101010101" charset="-122"/>
                <a:cs typeface="Times New Roman" panose="02020603050405020304" pitchFamily="18" charset="0"/>
                <a:sym typeface="+mn-ea"/>
              </a:rPr>
              <a:t>CHONGQING  WANGSHAN CO.,LTD</a:t>
            </a:r>
            <a:endParaRPr lang="zh-CN" altLang="en-US" dirty="0">
              <a:solidFill>
                <a:schemeClr val="bg1">
                  <a:lumMod val="50000"/>
                </a:schemeClr>
              </a:solidFill>
              <a:latin typeface="微软雅黑" panose="020B0503020204020204" charset="-122"/>
              <a:ea typeface="微软雅黑" panose="020B0503020204020204" charset="-122"/>
            </a:endParaRPr>
          </a:p>
        </p:txBody>
      </p:sp>
      <p:sp>
        <p:nvSpPr>
          <p:cNvPr id="3" name="文本框 2"/>
          <p:cNvSpPr txBox="1"/>
          <p:nvPr/>
        </p:nvSpPr>
        <p:spPr>
          <a:xfrm>
            <a:off x="6604636" y="1623060"/>
            <a:ext cx="2996564" cy="1631216"/>
          </a:xfrm>
          <a:prstGeom prst="rect">
            <a:avLst/>
          </a:prstGeom>
          <a:noFill/>
        </p:spPr>
        <p:txBody>
          <a:bodyPr wrap="square" rtlCol="0">
            <a:spAutoFit/>
          </a:bodyPr>
          <a:lstStyle/>
          <a:p>
            <a:pPr algn="l"/>
            <a:r>
              <a:rPr lang="zh-CN" altLang="en-US" sz="3000" b="1" dirty="0" smtClean="0">
                <a:solidFill>
                  <a:srgbClr val="F08E0E"/>
                </a:solidFill>
                <a:latin typeface="微软雅黑" panose="020B0503020204020204" charset="-122"/>
                <a:ea typeface="微软雅黑" panose="020B0503020204020204" charset="-122"/>
              </a:rPr>
              <a:t>无人机交通领域</a:t>
            </a:r>
            <a:endParaRPr lang="zh-CN" altLang="en-US" sz="3000" b="1" dirty="0">
              <a:solidFill>
                <a:srgbClr val="F08E0E"/>
              </a:solidFill>
              <a:latin typeface="微软雅黑" panose="020B0503020204020204" charset="-122"/>
              <a:ea typeface="微软雅黑" panose="020B0503020204020204" charset="-122"/>
            </a:endParaRPr>
          </a:p>
          <a:p>
            <a:pPr algn="l"/>
            <a:r>
              <a:rPr lang="zh-CN" altLang="en-US" sz="3000" b="1" dirty="0">
                <a:solidFill>
                  <a:srgbClr val="F08E0E"/>
                </a:solidFill>
                <a:latin typeface="微软雅黑" panose="020B0503020204020204" charset="-122"/>
                <a:ea typeface="微软雅黑" panose="020B0503020204020204" charset="-122"/>
              </a:rPr>
              <a:t>          应用方案</a:t>
            </a:r>
          </a:p>
          <a:p>
            <a:pPr algn="l"/>
            <a:r>
              <a:rPr lang="zh-CN" altLang="en-US" sz="4000" b="1" dirty="0">
                <a:solidFill>
                  <a:schemeClr val="bg1">
                    <a:lumMod val="50000"/>
                  </a:schemeClr>
                </a:solidFill>
                <a:latin typeface="微软雅黑" panose="020B0503020204020204" charset="-122"/>
                <a:ea typeface="微软雅黑" panose="020B0503020204020204" charset="-122"/>
              </a:rPr>
              <a:t> </a:t>
            </a:r>
            <a:endParaRPr lang="zh-CN" altLang="en-US" sz="2400" b="1" dirty="0">
              <a:solidFill>
                <a:srgbClr val="F08E0E"/>
              </a:solidFill>
              <a:latin typeface="微软雅黑" panose="020B0503020204020204" charset="-122"/>
              <a:ea typeface="微软雅黑" panose="020B0503020204020204" charset="-122"/>
            </a:endParaRPr>
          </a:p>
        </p:txBody>
      </p:sp>
      <p:sp>
        <p:nvSpPr>
          <p:cNvPr id="7" name="矩形 6"/>
          <p:cNvSpPr/>
          <p:nvPr/>
        </p:nvSpPr>
        <p:spPr>
          <a:xfrm>
            <a:off x="5111750" y="-34290"/>
            <a:ext cx="89535" cy="4513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9987915" y="-72390"/>
            <a:ext cx="76200" cy="455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008245" y="4570095"/>
            <a:ext cx="515493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旺山LOGO-1.jpg"/>
          <p:cNvPicPr>
            <a:picLocks noChangeAspect="1"/>
          </p:cNvPicPr>
          <p:nvPr/>
        </p:nvPicPr>
        <p:blipFill>
          <a:blip r:embed="rId3" cstate="print"/>
          <a:stretch>
            <a:fillRect/>
          </a:stretch>
        </p:blipFill>
        <p:spPr>
          <a:xfrm>
            <a:off x="4369130" y="5212912"/>
            <a:ext cx="1184506" cy="897701"/>
          </a:xfrm>
          <a:prstGeom prst="rect">
            <a:avLst/>
          </a:prstGeom>
        </p:spPr>
      </p:pic>
    </p:spTree>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2" cstate="print"/>
          <a:stretch>
            <a:fillRect/>
          </a:stretch>
        </p:blipFill>
        <p:spPr>
          <a:xfrm>
            <a:off x="205105" y="-21590"/>
            <a:ext cx="1019175" cy="111315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2.1.任务目标</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59535" y="6090285"/>
            <a:ext cx="1554480" cy="384810"/>
          </a:xfrm>
          <a:prstGeom prst="rect">
            <a:avLst/>
          </a:prstGeom>
          <a:noFill/>
        </p:spPr>
        <p:txBody>
          <a:bodyPr wrap="none" rtlCol="0" anchor="t">
            <a:spAutoFit/>
          </a:bodyPr>
          <a:lstStyle/>
          <a:p>
            <a:pPr algn="l"/>
            <a:r>
              <a:rPr lang="zh-CN" altLang="en-US">
                <a:solidFill>
                  <a:schemeClr val="bg1">
                    <a:lumMod val="50000"/>
                  </a:schemeClr>
                </a:solidFill>
                <a:latin typeface="微软雅黑" panose="020B0503020204020204" charset="-122"/>
                <a:ea typeface="微软雅黑" panose="020B0503020204020204" charset="-122"/>
                <a:sym typeface="+mn-ea"/>
              </a:rPr>
              <a:t>道路状况勘查</a:t>
            </a:r>
            <a:endParaRPr lang="zh-CN" altLang="en-US"/>
          </a:p>
        </p:txBody>
      </p:sp>
      <p:sp>
        <p:nvSpPr>
          <p:cNvPr id="7" name="文本框 6"/>
          <p:cNvSpPr txBox="1"/>
          <p:nvPr/>
        </p:nvSpPr>
        <p:spPr>
          <a:xfrm>
            <a:off x="7386955" y="5953125"/>
            <a:ext cx="3562350" cy="659130"/>
          </a:xfrm>
          <a:prstGeom prst="rect">
            <a:avLst/>
          </a:prstGeom>
          <a:noFill/>
        </p:spPr>
        <p:txBody>
          <a:bodyPr wrap="square" rtlCol="0" anchor="t">
            <a:spAutoFit/>
          </a:bodyPr>
          <a:lstStyle/>
          <a:p>
            <a:pPr algn="r"/>
            <a:r>
              <a:rPr>
                <a:solidFill>
                  <a:schemeClr val="bg1">
                    <a:lumMod val="50000"/>
                  </a:schemeClr>
                </a:solidFill>
                <a:latin typeface="微软雅黑" panose="020B0503020204020204" charset="-122"/>
                <a:ea typeface="微软雅黑" panose="020B0503020204020204" charset="-122"/>
                <a:sym typeface="+mn-ea"/>
              </a:rPr>
              <a:t>交通实时状况采集和大数据处理</a:t>
            </a:r>
          </a:p>
          <a:p>
            <a:pPr algn="r"/>
            <a:r>
              <a:rPr>
                <a:solidFill>
                  <a:schemeClr val="bg1">
                    <a:lumMod val="50000"/>
                  </a:schemeClr>
                </a:solidFill>
                <a:latin typeface="微软雅黑" panose="020B0503020204020204" charset="-122"/>
                <a:ea typeface="微软雅黑" panose="020B0503020204020204" charset="-122"/>
                <a:sym typeface="+mn-ea"/>
              </a:rPr>
              <a:t>（用于交通规划设计等</a:t>
            </a:r>
            <a:r>
              <a:rPr>
                <a:solidFill>
                  <a:schemeClr val="bg1">
                    <a:lumMod val="50000"/>
                  </a:schemeClr>
                </a:solidFill>
                <a:sym typeface="+mn-ea"/>
              </a:rPr>
              <a:t>）</a:t>
            </a:r>
            <a:endParaRPr lang="zh-CN" altLang="en-US"/>
          </a:p>
        </p:txBody>
      </p:sp>
      <p:pic>
        <p:nvPicPr>
          <p:cNvPr id="11" name="图片 10" descr="03"/>
          <p:cNvPicPr>
            <a:picLocks noChangeAspect="1"/>
          </p:cNvPicPr>
          <p:nvPr/>
        </p:nvPicPr>
        <p:blipFill>
          <a:blip r:embed="rId3"/>
          <a:stretch>
            <a:fillRect/>
          </a:stretch>
        </p:blipFill>
        <p:spPr>
          <a:xfrm>
            <a:off x="1359535" y="1372870"/>
            <a:ext cx="5422900" cy="4717415"/>
          </a:xfrm>
          <a:prstGeom prst="rect">
            <a:avLst/>
          </a:prstGeom>
        </p:spPr>
      </p:pic>
      <p:pic>
        <p:nvPicPr>
          <p:cNvPr id="12" name="图片 11" descr="04"/>
          <p:cNvPicPr>
            <a:picLocks noChangeAspect="1"/>
          </p:cNvPicPr>
          <p:nvPr/>
        </p:nvPicPr>
        <p:blipFill>
          <a:blip r:embed="rId4"/>
          <a:stretch>
            <a:fillRect/>
          </a:stretch>
        </p:blipFill>
        <p:spPr>
          <a:xfrm>
            <a:off x="5408295" y="1373505"/>
            <a:ext cx="5541010" cy="4716780"/>
          </a:xfrm>
          <a:prstGeom prst="rect">
            <a:avLst/>
          </a:prstGeom>
        </p:spPr>
      </p:pic>
    </p:spTree>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3" cstate="print"/>
          <a:stretch>
            <a:fillRect/>
          </a:stretch>
        </p:blipFill>
        <p:spPr>
          <a:xfrm>
            <a:off x="205105" y="-21590"/>
            <a:ext cx="1019175" cy="111315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2.1.任务目标</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59535" y="6007100"/>
            <a:ext cx="3840480" cy="384810"/>
          </a:xfrm>
          <a:prstGeom prst="rect">
            <a:avLst/>
          </a:prstGeom>
          <a:noFill/>
        </p:spPr>
        <p:txBody>
          <a:bodyPr wrap="none" rtlCol="0" anchor="t">
            <a:spAutoFit/>
          </a:bodyPr>
          <a:lstStyle/>
          <a:p>
            <a:pPr algn="l"/>
            <a:r>
              <a:rPr lang="zh-CN" altLang="en-US">
                <a:solidFill>
                  <a:schemeClr val="bg1">
                    <a:lumMod val="50000"/>
                  </a:schemeClr>
                </a:solidFill>
                <a:latin typeface="微软雅黑" panose="020B0503020204020204" charset="-122"/>
                <a:ea typeface="微软雅黑" panose="020B0503020204020204" charset="-122"/>
                <a:sym typeface="+mn-ea"/>
              </a:rPr>
              <a:t>重大事故及自然灾害现场搜救、查勘</a:t>
            </a:r>
            <a:endParaRPr lang="zh-CN" altLang="en-US"/>
          </a:p>
        </p:txBody>
      </p:sp>
      <p:sp>
        <p:nvSpPr>
          <p:cNvPr id="9" name="文本框 8"/>
          <p:cNvSpPr txBox="1"/>
          <p:nvPr/>
        </p:nvSpPr>
        <p:spPr>
          <a:xfrm>
            <a:off x="7126605" y="6007100"/>
            <a:ext cx="3840480" cy="384810"/>
          </a:xfrm>
          <a:prstGeom prst="rect">
            <a:avLst/>
          </a:prstGeom>
          <a:noFill/>
        </p:spPr>
        <p:txBody>
          <a:bodyPr wrap="none" rtlCol="0" anchor="t">
            <a:spAutoFit/>
          </a:bodyPr>
          <a:lstStyle/>
          <a:p>
            <a:pPr algn="l"/>
            <a:r>
              <a:rPr lang="zh-CN" altLang="en-US">
                <a:solidFill>
                  <a:schemeClr val="bg1">
                    <a:lumMod val="50000"/>
                  </a:schemeClr>
                </a:solidFill>
                <a:latin typeface="微软雅黑" panose="020B0503020204020204" charset="-122"/>
                <a:ea typeface="微软雅黑" panose="020B0503020204020204" charset="-122"/>
                <a:sym typeface="+mn-ea"/>
              </a:rPr>
              <a:t>爆炸、塌方等危急现场的侦查和探测</a:t>
            </a:r>
            <a:endParaRPr lang="zh-CN" altLang="en-US"/>
          </a:p>
        </p:txBody>
      </p:sp>
      <p:pic>
        <p:nvPicPr>
          <p:cNvPr id="7" name="图片 6" descr="05"/>
          <p:cNvPicPr>
            <a:picLocks noChangeAspect="1"/>
          </p:cNvPicPr>
          <p:nvPr/>
        </p:nvPicPr>
        <p:blipFill>
          <a:blip r:embed="rId4"/>
          <a:srcRect t="12276"/>
          <a:stretch>
            <a:fillRect/>
          </a:stretch>
        </p:blipFill>
        <p:spPr>
          <a:xfrm>
            <a:off x="1435735" y="2071370"/>
            <a:ext cx="5371465" cy="4070350"/>
          </a:xfrm>
          <a:prstGeom prst="rect">
            <a:avLst/>
          </a:prstGeom>
        </p:spPr>
      </p:pic>
      <p:pic>
        <p:nvPicPr>
          <p:cNvPr id="10" name="图片 9" descr="06"/>
          <p:cNvPicPr>
            <a:picLocks noChangeAspect="1"/>
          </p:cNvPicPr>
          <p:nvPr/>
        </p:nvPicPr>
        <p:blipFill>
          <a:blip r:embed="rId5"/>
          <a:srcRect t="11338"/>
          <a:stretch>
            <a:fillRect/>
          </a:stretch>
        </p:blipFill>
        <p:spPr>
          <a:xfrm>
            <a:off x="5647055" y="2065020"/>
            <a:ext cx="5226050" cy="4076700"/>
          </a:xfrm>
          <a:prstGeom prst="rect">
            <a:avLst/>
          </a:prstGeom>
        </p:spPr>
      </p:pic>
      <p:sp>
        <p:nvSpPr>
          <p:cNvPr id="11" name="文本框 1"/>
          <p:cNvSpPr txBox="1"/>
          <p:nvPr/>
        </p:nvSpPr>
        <p:spPr>
          <a:xfrm>
            <a:off x="3998259" y="3228945"/>
            <a:ext cx="419548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dirty="0">
                <a:solidFill>
                  <a:schemeClr val="bg1">
                    <a:lumMod val="50000"/>
                  </a:schemeClr>
                </a:solidFill>
                <a:latin typeface="微软雅黑" panose="020B0503020204020204" charset="-122"/>
                <a:ea typeface="微软雅黑" panose="020B0503020204020204" charset="-122"/>
              </a:rPr>
              <a:t> </a:t>
            </a:r>
            <a:r>
              <a:rPr lang="zh-CN" altLang="en-US" sz="2000" dirty="0" smtClean="0">
                <a:solidFill>
                  <a:schemeClr val="bg1">
                    <a:lumMod val="50000"/>
                  </a:schemeClr>
                </a:solidFill>
                <a:latin typeface="微软雅黑" panose="020B0503020204020204" charset="-122"/>
                <a:ea typeface="微软雅黑" panose="020B0503020204020204" charset="-122"/>
              </a:rPr>
              <a:t>重  庆  旺  山  实  业  有  限  公  司</a:t>
            </a:r>
            <a:endParaRPr lang="zh-CN" altLang="en-US" sz="20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4753" y="620619"/>
            <a:ext cx="10515600" cy="1325563"/>
          </a:xfrm>
        </p:spPr>
        <p:txBody>
          <a:bodyPr>
            <a:noAutofit/>
          </a:bodyPr>
          <a:lstStyle/>
          <a:p>
            <a:r>
              <a:rPr lang="en-US" altLang="zh-CN" sz="2400" dirty="0" smtClean="0">
                <a:solidFill>
                  <a:srgbClr val="FF0000"/>
                </a:solidFill>
              </a:rPr>
              <a:t>【</a:t>
            </a:r>
            <a:r>
              <a:rPr lang="zh-CN" altLang="en-US" sz="2400" dirty="0" smtClean="0">
                <a:solidFill>
                  <a:srgbClr val="FF0000"/>
                </a:solidFill>
              </a:rPr>
              <a:t>山西高速路</a:t>
            </a:r>
            <a:r>
              <a:rPr lang="en-US" altLang="zh-CN" sz="2400" dirty="0" smtClean="0">
                <a:solidFill>
                  <a:srgbClr val="FF0000"/>
                </a:solidFill>
              </a:rPr>
              <a:t>50</a:t>
            </a:r>
            <a:r>
              <a:rPr lang="zh-CN" altLang="en-US" sz="2400" dirty="0" smtClean="0">
                <a:solidFill>
                  <a:srgbClr val="FF0000"/>
                </a:solidFill>
              </a:rPr>
              <a:t>余车连环相撞</a:t>
            </a:r>
            <a:r>
              <a:rPr lang="en-US" altLang="zh-CN" sz="2400" dirty="0" smtClean="0">
                <a:solidFill>
                  <a:srgbClr val="FF0000"/>
                </a:solidFill>
              </a:rPr>
              <a:t>17</a:t>
            </a:r>
            <a:r>
              <a:rPr lang="zh-CN" altLang="en-US" sz="2400" dirty="0" smtClean="0">
                <a:solidFill>
                  <a:srgbClr val="FF0000"/>
                </a:solidFill>
              </a:rPr>
              <a:t>人遇难 现场一片狼藉</a:t>
            </a:r>
            <a:r>
              <a:rPr lang="en-US" altLang="zh-CN" sz="2400" dirty="0" smtClean="0">
                <a:solidFill>
                  <a:srgbClr val="FF0000"/>
                </a:solidFill>
              </a:rPr>
              <a:t>】</a:t>
            </a:r>
            <a:r>
              <a:rPr lang="zh-CN" altLang="en-US" sz="2400" dirty="0" smtClean="0">
                <a:solidFill>
                  <a:srgbClr val="FF0000"/>
                </a:solidFill>
              </a:rPr>
              <a:t>受雨雪天气影响，</a:t>
            </a:r>
            <a:r>
              <a:rPr lang="en-US" altLang="zh-CN" sz="2400" dirty="0" smtClean="0">
                <a:solidFill>
                  <a:srgbClr val="FF0000"/>
                </a:solidFill>
              </a:rPr>
              <a:t>11</a:t>
            </a:r>
            <a:r>
              <a:rPr lang="zh-CN" altLang="en-US" sz="2400" dirty="0" smtClean="0">
                <a:solidFill>
                  <a:srgbClr val="FF0000"/>
                </a:solidFill>
              </a:rPr>
              <a:t>月</a:t>
            </a:r>
            <a:r>
              <a:rPr lang="en-US" altLang="zh-CN" sz="2400" dirty="0" smtClean="0">
                <a:solidFill>
                  <a:srgbClr val="FF0000"/>
                </a:solidFill>
              </a:rPr>
              <a:t>21</a:t>
            </a:r>
            <a:r>
              <a:rPr lang="zh-CN" altLang="en-US" sz="2400" dirty="0" smtClean="0">
                <a:solidFill>
                  <a:srgbClr val="FF0000"/>
                </a:solidFill>
              </a:rPr>
              <a:t>日上午</a:t>
            </a:r>
            <a:r>
              <a:rPr lang="en-US" altLang="zh-CN" sz="2400" dirty="0" smtClean="0">
                <a:solidFill>
                  <a:srgbClr val="FF0000"/>
                </a:solidFill>
              </a:rPr>
              <a:t>9</a:t>
            </a:r>
            <a:r>
              <a:rPr lang="zh-CN" altLang="en-US" sz="2400" dirty="0" smtClean="0">
                <a:solidFill>
                  <a:srgbClr val="FF0000"/>
                </a:solidFill>
              </a:rPr>
              <a:t>时许，京昆高速平阳段山西太原方向</a:t>
            </a:r>
            <a:r>
              <a:rPr lang="en-US" altLang="zh-CN" sz="2400" dirty="0" smtClean="0">
                <a:solidFill>
                  <a:srgbClr val="FF0000"/>
                </a:solidFill>
              </a:rPr>
              <a:t>65KM+500M</a:t>
            </a:r>
            <a:r>
              <a:rPr lang="zh-CN" altLang="en-US" sz="2400" dirty="0" smtClean="0">
                <a:solidFill>
                  <a:srgbClr val="FF0000"/>
                </a:solidFill>
              </a:rPr>
              <a:t>处，发生多车先后相撞交通事故。截至晚</a:t>
            </a:r>
            <a:r>
              <a:rPr lang="en-US" altLang="zh-CN" sz="2400" dirty="0" smtClean="0">
                <a:solidFill>
                  <a:srgbClr val="FF0000"/>
                </a:solidFill>
              </a:rPr>
              <a:t>21</a:t>
            </a:r>
            <a:r>
              <a:rPr lang="zh-CN" altLang="en-US" sz="2400" dirty="0" smtClean="0">
                <a:solidFill>
                  <a:srgbClr val="FF0000"/>
                </a:solidFill>
              </a:rPr>
              <a:t>时，事故造成</a:t>
            </a:r>
            <a:r>
              <a:rPr lang="en-US" altLang="zh-CN" sz="2400" dirty="0" smtClean="0">
                <a:solidFill>
                  <a:srgbClr val="FF0000"/>
                </a:solidFill>
              </a:rPr>
              <a:t>17</a:t>
            </a:r>
            <a:r>
              <a:rPr lang="zh-CN" altLang="en-US" sz="2400" dirty="0" smtClean="0">
                <a:solidFill>
                  <a:srgbClr val="FF0000"/>
                </a:solidFill>
              </a:rPr>
              <a:t>人死亡，</a:t>
            </a:r>
            <a:r>
              <a:rPr lang="en-US" altLang="zh-CN" sz="2400" dirty="0" smtClean="0">
                <a:solidFill>
                  <a:srgbClr val="FF0000"/>
                </a:solidFill>
              </a:rPr>
              <a:t>37</a:t>
            </a:r>
            <a:r>
              <a:rPr lang="zh-CN" altLang="en-US" sz="2400" dirty="0" smtClean="0">
                <a:solidFill>
                  <a:srgbClr val="FF0000"/>
                </a:solidFill>
              </a:rPr>
              <a:t>人受伤，</a:t>
            </a:r>
            <a:r>
              <a:rPr lang="en-US" altLang="zh-CN" sz="2400" dirty="0" smtClean="0">
                <a:solidFill>
                  <a:srgbClr val="FF0000"/>
                </a:solidFill>
              </a:rPr>
              <a:t>56</a:t>
            </a:r>
            <a:r>
              <a:rPr lang="zh-CN" altLang="en-US" sz="2400" dirty="0" smtClean="0">
                <a:solidFill>
                  <a:srgbClr val="FF0000"/>
                </a:solidFill>
              </a:rPr>
              <a:t>辆车辆受损。</a:t>
            </a:r>
            <a:endParaRPr lang="zh-CN" altLang="en-US" sz="2400" dirty="0"/>
          </a:p>
        </p:txBody>
      </p:sp>
      <p:pic>
        <p:nvPicPr>
          <p:cNvPr id="5" name="内容占位符 3" descr="1642126568.jpg"/>
          <p:cNvPicPr>
            <a:picLocks noGrp="1" noChangeAspect="1"/>
          </p:cNvPicPr>
          <p:nvPr>
            <p:ph idx="1"/>
          </p:nvPr>
        </p:nvPicPr>
        <p:blipFill>
          <a:blip r:embed="rId2"/>
          <a:stretch>
            <a:fillRect/>
          </a:stretch>
        </p:blipFill>
        <p:spPr>
          <a:xfrm>
            <a:off x="551329" y="2340903"/>
            <a:ext cx="5849758" cy="3293414"/>
          </a:xfrm>
        </p:spPr>
      </p:pic>
      <p:pic>
        <p:nvPicPr>
          <p:cNvPr id="6" name="图片 5" descr="1642126566.jpg"/>
          <p:cNvPicPr>
            <a:picLocks noChangeAspect="1"/>
          </p:cNvPicPr>
          <p:nvPr/>
        </p:nvPicPr>
        <p:blipFill>
          <a:blip r:embed="rId3"/>
          <a:stretch>
            <a:fillRect/>
          </a:stretch>
        </p:blipFill>
        <p:spPr>
          <a:xfrm>
            <a:off x="6454588" y="2312895"/>
            <a:ext cx="5062814" cy="3375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8375" y="1104713"/>
            <a:ext cx="4531660" cy="1325563"/>
          </a:xfrm>
        </p:spPr>
        <p:txBody>
          <a:bodyPr>
            <a:normAutofit fontScale="90000"/>
          </a:bodyPr>
          <a:lstStyle/>
          <a:p>
            <a:r>
              <a:rPr lang="zh-CN" altLang="en-US" dirty="0" smtClean="0">
                <a:solidFill>
                  <a:srgbClr val="FF0000"/>
                </a:solidFill>
              </a:rPr>
              <a:t>山西高速路</a:t>
            </a:r>
            <a:r>
              <a:rPr lang="en-US" altLang="zh-CN" dirty="0" smtClean="0">
                <a:solidFill>
                  <a:srgbClr val="FF0000"/>
                </a:solidFill>
              </a:rPr>
              <a:t>50</a:t>
            </a:r>
            <a:r>
              <a:rPr lang="zh-CN" altLang="en-US" dirty="0" smtClean="0">
                <a:solidFill>
                  <a:srgbClr val="FF0000"/>
                </a:solidFill>
              </a:rPr>
              <a:t>余车连环相撞</a:t>
            </a:r>
            <a:r>
              <a:rPr lang="en-US" altLang="zh-CN" dirty="0" smtClean="0">
                <a:solidFill>
                  <a:srgbClr val="FF0000"/>
                </a:solidFill>
              </a:rPr>
              <a:t>17</a:t>
            </a:r>
            <a:r>
              <a:rPr lang="zh-CN" altLang="en-US" dirty="0" smtClean="0">
                <a:solidFill>
                  <a:srgbClr val="FF0000"/>
                </a:solidFill>
              </a:rPr>
              <a:t>人遇难 现场一片狼藉</a:t>
            </a:r>
            <a:endParaRPr lang="zh-CN" altLang="en-US" dirty="0"/>
          </a:p>
        </p:txBody>
      </p:sp>
      <p:pic>
        <p:nvPicPr>
          <p:cNvPr id="5" name="图片 4" descr="1642126572.jpg"/>
          <p:cNvPicPr>
            <a:picLocks noChangeAspect="1"/>
          </p:cNvPicPr>
          <p:nvPr/>
        </p:nvPicPr>
        <p:blipFill>
          <a:blip r:embed="rId2"/>
          <a:stretch>
            <a:fillRect/>
          </a:stretch>
        </p:blipFill>
        <p:spPr>
          <a:xfrm>
            <a:off x="6094713" y="3106965"/>
            <a:ext cx="5563888" cy="3132469"/>
          </a:xfrm>
          <a:prstGeom prst="rect">
            <a:avLst/>
          </a:prstGeom>
        </p:spPr>
      </p:pic>
      <p:pic>
        <p:nvPicPr>
          <p:cNvPr id="7" name="内容占位符 3" descr="1642126570.jpg"/>
          <p:cNvPicPr>
            <a:picLocks noGrp="1" noChangeAspect="1"/>
          </p:cNvPicPr>
          <p:nvPr>
            <p:ph idx="1"/>
          </p:nvPr>
        </p:nvPicPr>
        <p:blipFill>
          <a:blip r:embed="rId3"/>
          <a:stretch>
            <a:fillRect/>
          </a:stretch>
        </p:blipFill>
        <p:spPr>
          <a:xfrm>
            <a:off x="604486" y="749861"/>
            <a:ext cx="5419797" cy="3051346"/>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2" cstate="print"/>
          <a:stretch>
            <a:fillRect/>
          </a:stretch>
        </p:blipFill>
        <p:spPr>
          <a:xfrm>
            <a:off x="205105" y="-21590"/>
            <a:ext cx="1019175" cy="111315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2.1.任务目标</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dirty="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dirty="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360反馈意见截图16240209296034"/>
          <p:cNvPicPr>
            <a:picLocks noChangeAspect="1"/>
          </p:cNvPicPr>
          <p:nvPr/>
        </p:nvPicPr>
        <p:blipFill>
          <a:blip r:embed="rId3"/>
          <a:stretch>
            <a:fillRect/>
          </a:stretch>
        </p:blipFill>
        <p:spPr>
          <a:xfrm>
            <a:off x="1224280" y="1858645"/>
            <a:ext cx="5078730" cy="3983990"/>
          </a:xfrm>
          <a:prstGeom prst="rect">
            <a:avLst/>
          </a:prstGeom>
        </p:spPr>
      </p:pic>
      <p:pic>
        <p:nvPicPr>
          <p:cNvPr id="10" name="图片 9" descr="360反馈意见截图165505027110189"/>
          <p:cNvPicPr>
            <a:picLocks noChangeAspect="1"/>
          </p:cNvPicPr>
          <p:nvPr/>
        </p:nvPicPr>
        <p:blipFill>
          <a:blip r:embed="rId4"/>
          <a:stretch>
            <a:fillRect/>
          </a:stretch>
        </p:blipFill>
        <p:spPr>
          <a:xfrm>
            <a:off x="6527800" y="2597150"/>
            <a:ext cx="5197475" cy="3216910"/>
          </a:xfrm>
          <a:prstGeom prst="rect">
            <a:avLst/>
          </a:prstGeom>
        </p:spPr>
      </p:pic>
      <p:sp>
        <p:nvSpPr>
          <p:cNvPr id="11" name="任意多边形 10"/>
          <p:cNvSpPr/>
          <p:nvPr/>
        </p:nvSpPr>
        <p:spPr>
          <a:xfrm flipH="1" flipV="1">
            <a:off x="5860415" y="-2540"/>
            <a:ext cx="7880350" cy="356870"/>
          </a:xfrm>
          <a:custGeom>
            <a:avLst/>
            <a:gdLst>
              <a:gd name="connsiteX0" fmla="*/ 0 w 12410"/>
              <a:gd name="connsiteY0" fmla="*/ 3 h 562"/>
              <a:gd name="connsiteX1" fmla="*/ 11633 w 12410"/>
              <a:gd name="connsiteY1" fmla="*/ 0 h 562"/>
              <a:gd name="connsiteX2" fmla="*/ 12410 w 12410"/>
              <a:gd name="connsiteY2" fmla="*/ 555 h 562"/>
              <a:gd name="connsiteX3" fmla="*/ 12402 w 12410"/>
              <a:gd name="connsiteY3" fmla="*/ 562 h 562"/>
              <a:gd name="connsiteX4" fmla="*/ 0 w 12410"/>
              <a:gd name="connsiteY4" fmla="*/ 562 h 562"/>
              <a:gd name="connsiteX5" fmla="*/ 0 w 12410"/>
              <a:gd name="connsiteY5" fmla="*/ 3 h 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0" h="562">
                <a:moveTo>
                  <a:pt x="0" y="3"/>
                </a:moveTo>
                <a:lnTo>
                  <a:pt x="11633" y="0"/>
                </a:lnTo>
                <a:lnTo>
                  <a:pt x="12410" y="555"/>
                </a:lnTo>
                <a:lnTo>
                  <a:pt x="12402" y="562"/>
                </a:lnTo>
                <a:lnTo>
                  <a:pt x="0" y="562"/>
                </a:lnTo>
                <a:lnTo>
                  <a:pt x="0" y="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p:cNvGraphicFramePr>
          <p:nvPr/>
        </p:nvGraphicFramePr>
        <p:xfrm>
          <a:off x="-14605" y="635"/>
          <a:ext cx="12221845" cy="6884670"/>
        </p:xfrm>
        <a:graphic>
          <a:graphicData uri="http://schemas.openxmlformats.org/presentationml/2006/ole">
            <p:oleObj spid="_x0000_s3078" r:id="rId3" imgW="44805600" imgH="24688800" progId="">
              <p:embed/>
            </p:oleObj>
          </a:graphicData>
        </a:graphic>
      </p:graphicFrame>
      <p:graphicFrame>
        <p:nvGraphicFramePr>
          <p:cNvPr id="4" name="对象 3"/>
          <p:cNvGraphicFramePr>
            <a:graphicFrameLocks/>
          </p:cNvGraphicFramePr>
          <p:nvPr/>
        </p:nvGraphicFramePr>
        <p:xfrm>
          <a:off x="-14605" y="0"/>
          <a:ext cx="6900545" cy="6885305"/>
        </p:xfrm>
        <a:graphic>
          <a:graphicData uri="http://schemas.openxmlformats.org/presentationml/2006/ole">
            <p:oleObj spid="_x0000_s3077" r:id="rId4" imgW="26517600" imgH="24688800" progId="">
              <p:embed/>
            </p:oleObj>
          </a:graphicData>
        </a:graphic>
      </p:graphicFrame>
      <p:pic>
        <p:nvPicPr>
          <p:cNvPr id="6" name="图片 5" descr="024"/>
          <p:cNvPicPr>
            <a:picLocks noChangeAspect="1"/>
          </p:cNvPicPr>
          <p:nvPr/>
        </p:nvPicPr>
        <p:blipFill>
          <a:blip r:embed="rId5" cstate="print"/>
          <a:stretch>
            <a:fillRect/>
          </a:stretch>
        </p:blipFill>
        <p:spPr>
          <a:xfrm>
            <a:off x="205105" y="-21590"/>
            <a:ext cx="1019175" cy="1113155"/>
          </a:xfrm>
          <a:prstGeom prst="rect">
            <a:avLst/>
          </a:prstGeom>
        </p:spPr>
      </p:pic>
      <p:sp>
        <p:nvSpPr>
          <p:cNvPr id="8" name="文本框 7"/>
          <p:cNvSpPr txBox="1"/>
          <p:nvPr/>
        </p:nvSpPr>
        <p:spPr>
          <a:xfrm>
            <a:off x="6306185" y="0"/>
            <a:ext cx="1289685" cy="1398270"/>
          </a:xfrm>
          <a:prstGeom prst="rect">
            <a:avLst/>
          </a:prstGeom>
          <a:noFill/>
        </p:spPr>
        <p:txBody>
          <a:bodyPr vert="eaVert" wrap="square" rtlCol="0">
            <a:spAutoFit/>
          </a:bodyPr>
          <a:lstStyle/>
          <a:p>
            <a:pPr algn="l"/>
            <a:r>
              <a:rPr lang="zh-CN" altLang="en-US" sz="7200">
                <a:solidFill>
                  <a:srgbClr val="CACACA"/>
                </a:solidFill>
              </a:rPr>
              <a:t>JHT</a:t>
            </a:r>
          </a:p>
        </p:txBody>
      </p:sp>
      <p:sp>
        <p:nvSpPr>
          <p:cNvPr id="11" name="文本框 10"/>
          <p:cNvSpPr txBox="1"/>
          <p:nvPr/>
        </p:nvSpPr>
        <p:spPr>
          <a:xfrm>
            <a:off x="8002905" y="3004820"/>
            <a:ext cx="3418840" cy="1584960"/>
          </a:xfrm>
          <a:prstGeom prst="rect">
            <a:avLst/>
          </a:prstGeom>
          <a:noFill/>
        </p:spPr>
        <p:txBody>
          <a:bodyPr wrap="square" rtlCol="0">
            <a:spAutoFit/>
          </a:bodyPr>
          <a:lstStyle/>
          <a:p>
            <a:pPr algn="l"/>
            <a:endParaRPr lang="zh-CN" altLang="en-US" sz="1400">
              <a:solidFill>
                <a:schemeClr val="bg1">
                  <a:lumMod val="50000"/>
                </a:schemeClr>
              </a:solidFill>
              <a:latin typeface="华文细黑" panose="02010600040101010101" charset="-122"/>
              <a:ea typeface="华文细黑" panose="02010600040101010101" charset="-122"/>
            </a:endParaRPr>
          </a:p>
          <a:p>
            <a:pPr algn="l"/>
            <a:r>
              <a:rPr lang="zh-CN" altLang="en-US" sz="1400">
                <a:solidFill>
                  <a:schemeClr val="bg1">
                    <a:lumMod val="50000"/>
                  </a:schemeClr>
                </a:solidFill>
                <a:latin typeface="华文细黑" panose="02010600040101010101" charset="-122"/>
                <a:ea typeface="华文细黑" panose="02010600040101010101" charset="-122"/>
              </a:rPr>
              <a:t>如左图所示，高速公路无人机巡线解决方案拟采用“无人机飞行平台+光学变焦镜头+高精度云台系统+4G图像传控系统+指挥大厅监控客户端”的基础方式，并辅以多种挂载设备综合完成高速公路无人机巡线任务。</a:t>
            </a:r>
          </a:p>
        </p:txBody>
      </p:sp>
      <p:graphicFrame>
        <p:nvGraphicFramePr>
          <p:cNvPr id="3" name="对象 -2147482624"/>
          <p:cNvGraphicFramePr>
            <a:graphicFrameLocks/>
          </p:cNvGraphicFramePr>
          <p:nvPr/>
        </p:nvGraphicFramePr>
        <p:xfrm>
          <a:off x="989330" y="1731010"/>
          <a:ext cx="5113020" cy="4293870"/>
        </p:xfrm>
        <a:graphic>
          <a:graphicData uri="http://schemas.openxmlformats.org/presentationml/2006/ole">
            <p:oleObj spid="_x0000_s3076" r:id="rId6" imgW="5086923" imgH="4906790" progId="">
              <p:embed/>
            </p:oleObj>
          </a:graphicData>
        </a:graphic>
      </p:graphicFrame>
      <p:sp>
        <p:nvSpPr>
          <p:cNvPr id="15" name="文本框 1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16" name="文本框 15"/>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2.2.解决方案技术实现</a:t>
            </a:r>
          </a:p>
        </p:txBody>
      </p:sp>
      <p:sp>
        <p:nvSpPr>
          <p:cNvPr id="17" name="矩形 16"/>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2" cstate="print"/>
          <a:stretch>
            <a:fillRect/>
          </a:stretch>
        </p:blipFill>
        <p:spPr>
          <a:xfrm>
            <a:off x="205105" y="-21590"/>
            <a:ext cx="1019175" cy="1113155"/>
          </a:xfrm>
          <a:prstGeom prst="rect">
            <a:avLst/>
          </a:prstGeom>
        </p:spPr>
      </p:pic>
      <p:sp>
        <p:nvSpPr>
          <p:cNvPr id="14" name="任意多边形 13"/>
          <p:cNvSpPr/>
          <p:nvPr/>
        </p:nvSpPr>
        <p:spPr>
          <a:xfrm flipH="1" flipV="1">
            <a:off x="5272405" y="-17780"/>
            <a:ext cx="6905625" cy="356870"/>
          </a:xfrm>
          <a:custGeom>
            <a:avLst/>
            <a:gdLst>
              <a:gd name="connsiteX0" fmla="*/ 0 w 12410"/>
              <a:gd name="connsiteY0" fmla="*/ 3 h 562"/>
              <a:gd name="connsiteX1" fmla="*/ 11633 w 12410"/>
              <a:gd name="connsiteY1" fmla="*/ 0 h 562"/>
              <a:gd name="connsiteX2" fmla="*/ 12410 w 12410"/>
              <a:gd name="connsiteY2" fmla="*/ 555 h 562"/>
              <a:gd name="connsiteX3" fmla="*/ 12402 w 12410"/>
              <a:gd name="connsiteY3" fmla="*/ 562 h 562"/>
              <a:gd name="connsiteX4" fmla="*/ 0 w 12410"/>
              <a:gd name="connsiteY4" fmla="*/ 562 h 562"/>
              <a:gd name="connsiteX5" fmla="*/ 0 w 12410"/>
              <a:gd name="connsiteY5" fmla="*/ 3 h 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0" h="562">
                <a:moveTo>
                  <a:pt x="0" y="3"/>
                </a:moveTo>
                <a:lnTo>
                  <a:pt x="11633" y="0"/>
                </a:lnTo>
                <a:lnTo>
                  <a:pt x="12410" y="555"/>
                </a:lnTo>
                <a:lnTo>
                  <a:pt x="12402" y="562"/>
                </a:lnTo>
                <a:lnTo>
                  <a:pt x="0" y="562"/>
                </a:lnTo>
                <a:lnTo>
                  <a:pt x="0" y="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剪去单角的矩形 10"/>
          <p:cNvSpPr/>
          <p:nvPr/>
        </p:nvSpPr>
        <p:spPr>
          <a:xfrm>
            <a:off x="2540" y="1809115"/>
            <a:ext cx="4112260" cy="5082540"/>
          </a:xfrm>
          <a:prstGeom prst="snip1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89280" y="3227705"/>
            <a:ext cx="2938780" cy="1584960"/>
          </a:xfrm>
          <a:prstGeom prst="rect">
            <a:avLst/>
          </a:prstGeom>
          <a:noFill/>
        </p:spPr>
        <p:txBody>
          <a:bodyPr wrap="square" rtlCol="0">
            <a:spAutoFit/>
          </a:bodyPr>
          <a:lstStyle/>
          <a:p>
            <a:pPr algn="l"/>
            <a:r>
              <a:rPr lang="zh-CN" altLang="en-US" sz="1400">
                <a:solidFill>
                  <a:schemeClr val="tx1">
                    <a:lumMod val="95000"/>
                    <a:lumOff val="5000"/>
                  </a:schemeClr>
                </a:solidFill>
                <a:latin typeface="华文细黑" panose="02010600040101010101" charset="-122"/>
                <a:ea typeface="华文细黑" panose="02010600040101010101" charset="-122"/>
              </a:rPr>
              <a:t>要满足高速公路业务需求，该无人机具备全天候飞行能力，能够在中雨以下条件起飞并执行任务。该无人机还具备快速拆装的优势，能够在5分钟内完成设备装配及起降准备。</a:t>
            </a:r>
          </a:p>
          <a:p>
            <a:pPr algn="l"/>
            <a:r>
              <a:rPr lang="zh-CN" altLang="en-US" sz="1400">
                <a:solidFill>
                  <a:schemeClr val="tx1">
                    <a:lumMod val="95000"/>
                    <a:lumOff val="5000"/>
                  </a:schemeClr>
                </a:solidFill>
                <a:latin typeface="华文细黑" panose="02010600040101010101" charset="-122"/>
                <a:ea typeface="华文细黑" panose="02010600040101010101" charset="-122"/>
              </a:rPr>
              <a:t>详细的特征如右：</a:t>
            </a:r>
          </a:p>
        </p:txBody>
      </p:sp>
      <p:sp>
        <p:nvSpPr>
          <p:cNvPr id="15" name="文本框 1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16" name="文本框 15"/>
          <p:cNvSpPr txBox="1"/>
          <p:nvPr/>
        </p:nvSpPr>
        <p:spPr>
          <a:xfrm>
            <a:off x="1359535" y="706755"/>
            <a:ext cx="2742565" cy="90551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2.2.解决方案技术实现</a:t>
            </a:r>
          </a:p>
          <a:p>
            <a:r>
              <a:rPr lang="en-US" altLang="zh-CN" sz="1600">
                <a:solidFill>
                  <a:schemeClr val="bg1">
                    <a:lumMod val="85000"/>
                  </a:schemeClr>
                </a:solidFill>
                <a:latin typeface="微软雅黑" panose="020B0503020204020204" charset="-122"/>
                <a:ea typeface="微软雅黑" panose="020B0503020204020204" charset="-122"/>
              </a:rPr>
              <a:t>2.2.1.无人机飞行平台</a:t>
            </a:r>
          </a:p>
          <a:p>
            <a:r>
              <a:rPr lang="en-US" altLang="zh-CN" sz="1600">
                <a:solidFill>
                  <a:schemeClr val="bg1">
                    <a:lumMod val="85000"/>
                  </a:schemeClr>
                </a:solidFill>
                <a:latin typeface="微软雅黑" panose="020B0503020204020204" charset="-122"/>
                <a:ea typeface="微软雅黑" panose="020B0503020204020204" charset="-122"/>
              </a:rPr>
              <a:t>2.2.1.1.无人机飞行器</a:t>
            </a:r>
          </a:p>
        </p:txBody>
      </p:sp>
      <p:sp>
        <p:nvSpPr>
          <p:cNvPr id="17" name="矩形 16"/>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pic>
        <p:nvPicPr>
          <p:cNvPr id="3" name="图片 2" descr="360反馈意见截图16241229100100118"/>
          <p:cNvPicPr>
            <a:picLocks noChangeAspect="1"/>
          </p:cNvPicPr>
          <p:nvPr/>
        </p:nvPicPr>
        <p:blipFill>
          <a:blip r:embed="rId3"/>
          <a:stretch>
            <a:fillRect/>
          </a:stretch>
        </p:blipFill>
        <p:spPr>
          <a:xfrm>
            <a:off x="4343400" y="2180590"/>
            <a:ext cx="4496435" cy="4572635"/>
          </a:xfrm>
          <a:prstGeom prst="rect">
            <a:avLst/>
          </a:prstGeom>
        </p:spPr>
      </p:pic>
      <p:pic>
        <p:nvPicPr>
          <p:cNvPr id="2" name="图片 30" descr="图片2"/>
          <p:cNvPicPr>
            <a:picLocks noChangeAspect="1"/>
          </p:cNvPicPr>
          <p:nvPr/>
        </p:nvPicPr>
        <p:blipFill>
          <a:blip r:embed="rId4"/>
          <a:srcRect t="18880" r="11960" b="16182"/>
          <a:stretch>
            <a:fillRect/>
          </a:stretch>
        </p:blipFill>
        <p:spPr>
          <a:xfrm>
            <a:off x="9068118" y="928688"/>
            <a:ext cx="2804795" cy="1376045"/>
          </a:xfrm>
          <a:prstGeom prst="rect">
            <a:avLst/>
          </a:prstGeom>
          <a:noFill/>
          <a:ln w="9525">
            <a:noFill/>
          </a:ln>
        </p:spPr>
      </p:pic>
      <p:sp>
        <p:nvSpPr>
          <p:cNvPr id="1073742853" name="文本框 1073742852"/>
          <p:cNvSpPr txBox="1"/>
          <p:nvPr/>
        </p:nvSpPr>
        <p:spPr>
          <a:xfrm>
            <a:off x="9328785" y="2063750"/>
            <a:ext cx="1725295" cy="548005"/>
          </a:xfrm>
          <a:prstGeom prst="rect">
            <a:avLst/>
          </a:prstGeom>
          <a:solidFill>
            <a:srgbClr val="FFFFFF"/>
          </a:solidFill>
          <a:ln w="9525" cap="flat" cmpd="sng">
            <a:solidFill>
              <a:srgbClr val="000000"/>
            </a:solidFill>
            <a:prstDash val="solid"/>
            <a:miter/>
            <a:headEnd type="none" w="med" len="med"/>
            <a:tailEnd type="none" w="med" len="med"/>
          </a:ln>
        </p:spPr>
        <p:txBody>
          <a:bodyPr vert="horz" wrap="square" anchor="t"/>
          <a:lstStyle/>
          <a:p>
            <a:r>
              <a:rPr lang="zh-CN" altLang="en-US" sz="1400"/>
              <a:t>PAN六旋翼</a:t>
            </a:r>
          </a:p>
          <a:p>
            <a:r>
              <a:rPr lang="zh-CN" altLang="en-US" sz="1400"/>
              <a:t>多挂载 长续航 高效</a:t>
            </a:r>
          </a:p>
          <a:p>
            <a:endParaRPr lang="zh-CN" altLang="en-US"/>
          </a:p>
        </p:txBody>
      </p:sp>
      <p:pic>
        <p:nvPicPr>
          <p:cNvPr id="4" name="图片 27" descr="图片1"/>
          <p:cNvPicPr>
            <a:picLocks noChangeAspect="1"/>
          </p:cNvPicPr>
          <p:nvPr/>
        </p:nvPicPr>
        <p:blipFill>
          <a:blip r:embed="rId5"/>
          <a:stretch>
            <a:fillRect/>
          </a:stretch>
        </p:blipFill>
        <p:spPr>
          <a:xfrm>
            <a:off x="9448165" y="2792095"/>
            <a:ext cx="2306955" cy="1273810"/>
          </a:xfrm>
          <a:prstGeom prst="rect">
            <a:avLst/>
          </a:prstGeom>
          <a:noFill/>
          <a:ln w="9525">
            <a:noFill/>
          </a:ln>
        </p:spPr>
      </p:pic>
      <p:sp>
        <p:nvSpPr>
          <p:cNvPr id="1073742852" name="文本框 1073742851"/>
          <p:cNvSpPr txBox="1"/>
          <p:nvPr/>
        </p:nvSpPr>
        <p:spPr>
          <a:xfrm>
            <a:off x="9328785" y="4214495"/>
            <a:ext cx="1569720" cy="504825"/>
          </a:xfrm>
          <a:prstGeom prst="rect">
            <a:avLst/>
          </a:prstGeom>
          <a:solidFill>
            <a:srgbClr val="FFFFFF"/>
          </a:solidFill>
          <a:ln w="9525" cap="flat" cmpd="sng">
            <a:solidFill>
              <a:srgbClr val="000000"/>
            </a:solidFill>
            <a:prstDash val="solid"/>
            <a:miter/>
            <a:headEnd type="none" w="med" len="med"/>
            <a:tailEnd type="none" w="med" len="med"/>
          </a:ln>
        </p:spPr>
        <p:txBody>
          <a:bodyPr vert="horz" wrap="square" anchor="t"/>
          <a:lstStyle/>
          <a:p>
            <a:r>
              <a:rPr lang="zh-CN" altLang="en-US" sz="1400"/>
              <a:t> Apollo四旋翼 </a:t>
            </a:r>
          </a:p>
          <a:p>
            <a:r>
              <a:rPr lang="zh-CN" altLang="en-US" sz="1400"/>
              <a:t>快速 机动 灵活</a:t>
            </a:r>
          </a:p>
          <a:p>
            <a:endParaRPr lang="zh-CN" altLang="en-US"/>
          </a:p>
        </p:txBody>
      </p:sp>
      <p:pic>
        <p:nvPicPr>
          <p:cNvPr id="5" name="图片 34" descr="u=4066477325,367098444&amp;fm=21&amp;gp=0"/>
          <p:cNvPicPr>
            <a:picLocks noChangeAspect="1"/>
          </p:cNvPicPr>
          <p:nvPr/>
        </p:nvPicPr>
        <p:blipFill>
          <a:blip r:embed="rId6"/>
          <a:srcRect t="25110" r="7106" b="20197"/>
          <a:stretch>
            <a:fillRect/>
          </a:stretch>
        </p:blipFill>
        <p:spPr>
          <a:xfrm>
            <a:off x="9327515" y="5008880"/>
            <a:ext cx="2545715" cy="929005"/>
          </a:xfrm>
          <a:prstGeom prst="rect">
            <a:avLst/>
          </a:prstGeom>
          <a:noFill/>
          <a:ln w="9525">
            <a:noFill/>
          </a:ln>
        </p:spPr>
      </p:pic>
      <p:sp>
        <p:nvSpPr>
          <p:cNvPr id="1073742854" name="文本框 1073742853"/>
          <p:cNvSpPr txBox="1"/>
          <p:nvPr/>
        </p:nvSpPr>
        <p:spPr>
          <a:xfrm>
            <a:off x="9328785" y="6045200"/>
            <a:ext cx="2757170" cy="494665"/>
          </a:xfrm>
          <a:prstGeom prst="rect">
            <a:avLst/>
          </a:prstGeom>
          <a:solidFill>
            <a:srgbClr val="FFFFFF"/>
          </a:solidFill>
          <a:ln w="9525" cap="flat" cmpd="sng">
            <a:solidFill>
              <a:srgbClr val="000000"/>
            </a:solidFill>
            <a:prstDash val="solid"/>
            <a:miter/>
            <a:headEnd type="none" w="med" len="med"/>
            <a:tailEnd type="none" w="med" len="med"/>
          </a:ln>
        </p:spPr>
        <p:txBody>
          <a:bodyPr vert="horz" wrap="square" anchor="t"/>
          <a:lstStyle/>
          <a:p>
            <a:r>
              <a:rPr lang="zh-CN" altLang="en-US" sz="1400"/>
              <a:t>CW20油电混合垂直起降固定翼</a:t>
            </a:r>
          </a:p>
          <a:p>
            <a:r>
              <a:rPr lang="zh-CN" altLang="en-US" sz="1400"/>
              <a:t> 2小时续航 垂直起降 远距离</a:t>
            </a:r>
          </a:p>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024"/>
          <p:cNvPicPr>
            <a:picLocks noChangeAspect="1"/>
          </p:cNvPicPr>
          <p:nvPr/>
        </p:nvPicPr>
        <p:blipFill>
          <a:blip r:embed="rId2" cstate="print"/>
          <a:stretch>
            <a:fillRect/>
          </a:stretch>
        </p:blipFill>
        <p:spPr>
          <a:xfrm>
            <a:off x="205105" y="-21590"/>
            <a:ext cx="1019175" cy="1113155"/>
          </a:xfrm>
          <a:prstGeom prst="rect">
            <a:avLst/>
          </a:prstGeom>
        </p:spPr>
      </p:pic>
      <p:sp>
        <p:nvSpPr>
          <p:cNvPr id="10" name="剪去对角的矩形 9"/>
          <p:cNvSpPr/>
          <p:nvPr/>
        </p:nvSpPr>
        <p:spPr>
          <a:xfrm>
            <a:off x="262255" y="1545590"/>
            <a:ext cx="6308090" cy="4769485"/>
          </a:xfrm>
          <a:prstGeom prst="snip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11835" y="2623820"/>
            <a:ext cx="5493385" cy="2438400"/>
          </a:xfrm>
          <a:prstGeom prst="rect">
            <a:avLst/>
          </a:prstGeom>
          <a:noFill/>
        </p:spPr>
        <p:txBody>
          <a:bodyPr wrap="square" rtlCol="0">
            <a:spAutoFit/>
          </a:bodyPr>
          <a:lstStyle/>
          <a:p>
            <a:pPr algn="l"/>
            <a:r>
              <a:rPr lang="zh-CN" altLang="en-US" sz="1400">
                <a:solidFill>
                  <a:schemeClr val="tx1">
                    <a:lumMod val="95000"/>
                    <a:lumOff val="5000"/>
                  </a:schemeClr>
                </a:solidFill>
                <a:latin typeface="华文细黑" panose="02010600040101010101" charset="-122"/>
                <a:ea typeface="华文细黑" panose="02010600040101010101" charset="-122"/>
              </a:rPr>
              <a:t>无人机标配专业工业级地面站Atlas，为了便携式方便也可以使用普通的Windows PAD（但需要外接数传设备）。</a:t>
            </a:r>
          </a:p>
          <a:p>
            <a:pPr algn="l"/>
            <a:r>
              <a:rPr lang="zh-CN" altLang="en-US" sz="1400">
                <a:solidFill>
                  <a:schemeClr val="tx1">
                    <a:lumMod val="95000"/>
                    <a:lumOff val="5000"/>
                  </a:schemeClr>
                </a:solidFill>
                <a:latin typeface="华文细黑" panose="02010600040101010101" charset="-122"/>
                <a:ea typeface="华文细黑" panose="02010600040101010101" charset="-122"/>
              </a:rPr>
              <a:t>Atlas具有如下特性：</a:t>
            </a:r>
          </a:p>
          <a:p>
            <a:pPr algn="l"/>
            <a:r>
              <a:rPr lang="zh-CN" altLang="en-US" sz="1400">
                <a:solidFill>
                  <a:schemeClr val="tx1">
                    <a:lumMod val="95000"/>
                    <a:lumOff val="5000"/>
                  </a:schemeClr>
                </a:solidFill>
                <a:latin typeface="华文细黑" panose="02010600040101010101" charset="-122"/>
                <a:ea typeface="华文细黑" panose="02010600040101010101" charset="-122"/>
              </a:rPr>
              <a:t>1)专业主机：内嵌高性能的WIN10操作系统工业主机；</a:t>
            </a:r>
          </a:p>
          <a:p>
            <a:pPr algn="l"/>
            <a:r>
              <a:rPr lang="zh-CN" altLang="en-US" sz="1400">
                <a:solidFill>
                  <a:schemeClr val="tx1">
                    <a:lumMod val="95000"/>
                    <a:lumOff val="5000"/>
                  </a:schemeClr>
                </a:solidFill>
                <a:latin typeface="华文细黑" panose="02010600040101010101" charset="-122"/>
                <a:ea typeface="华文细黑" panose="02010600040101010101" charset="-122"/>
              </a:rPr>
              <a:t>2)地面软件：内置无人机地面软件系统可规划无人机航线查看无人机飞行状态；</a:t>
            </a:r>
          </a:p>
          <a:p>
            <a:pPr algn="l"/>
            <a:r>
              <a:rPr lang="zh-CN" altLang="en-US" sz="1400">
                <a:solidFill>
                  <a:schemeClr val="tx1">
                    <a:lumMod val="95000"/>
                    <a:lumOff val="5000"/>
                  </a:schemeClr>
                </a:solidFill>
                <a:latin typeface="华文细黑" panose="02010600040101010101" charset="-122"/>
                <a:ea typeface="华文细黑" panose="02010600040101010101" charset="-122"/>
              </a:rPr>
              <a:t>3)内置网络：数传电台、内置4G（可选）等；</a:t>
            </a:r>
          </a:p>
          <a:p>
            <a:pPr algn="l"/>
            <a:r>
              <a:rPr lang="zh-CN" altLang="en-US" sz="1400">
                <a:solidFill>
                  <a:schemeClr val="tx1">
                    <a:lumMod val="95000"/>
                    <a:lumOff val="5000"/>
                  </a:schemeClr>
                </a:solidFill>
                <a:latin typeface="华文细黑" panose="02010600040101010101" charset="-122"/>
                <a:ea typeface="华文细黑" panose="02010600040101010101" charset="-122"/>
              </a:rPr>
              <a:t>4)其他软件：内置客户端支持高清图像直播、云台俯仰旋转、可见光变焦录像操作等；</a:t>
            </a:r>
          </a:p>
          <a:p>
            <a:pPr algn="l"/>
            <a:r>
              <a:rPr lang="zh-CN" altLang="en-US" sz="1400">
                <a:solidFill>
                  <a:schemeClr val="tx1">
                    <a:lumMod val="95000"/>
                    <a:lumOff val="5000"/>
                  </a:schemeClr>
                </a:solidFill>
                <a:latin typeface="华文细黑" panose="02010600040101010101" charset="-122"/>
                <a:ea typeface="华文细黑" panose="02010600040101010101" charset="-122"/>
              </a:rPr>
              <a:t>5)电压指示：面板包含内置电源电压指示；</a:t>
            </a:r>
          </a:p>
          <a:p>
            <a:pPr algn="l"/>
            <a:r>
              <a:rPr lang="zh-CN" altLang="en-US" sz="1400">
                <a:solidFill>
                  <a:schemeClr val="tx1">
                    <a:lumMod val="95000"/>
                    <a:lumOff val="5000"/>
                  </a:schemeClr>
                </a:solidFill>
                <a:latin typeface="华文细黑" panose="02010600040101010101" charset="-122"/>
                <a:ea typeface="华文细黑" panose="02010600040101010101" charset="-122"/>
              </a:rPr>
              <a:t>6)电池容量：无需外接电源，满载续航时间超过4.5小时。</a:t>
            </a:r>
          </a:p>
        </p:txBody>
      </p:sp>
      <p:sp>
        <p:nvSpPr>
          <p:cNvPr id="15" name="文本框 1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16" name="文本框 15"/>
          <p:cNvSpPr txBox="1"/>
          <p:nvPr/>
        </p:nvSpPr>
        <p:spPr>
          <a:xfrm>
            <a:off x="1359535" y="706755"/>
            <a:ext cx="2742565" cy="90551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2.2.解决方案技术实现</a:t>
            </a:r>
          </a:p>
          <a:p>
            <a:r>
              <a:rPr lang="en-US" altLang="zh-CN" sz="1600">
                <a:solidFill>
                  <a:schemeClr val="bg1">
                    <a:lumMod val="85000"/>
                  </a:schemeClr>
                </a:solidFill>
                <a:latin typeface="微软雅黑" panose="020B0503020204020204" charset="-122"/>
                <a:ea typeface="微软雅黑" panose="020B0503020204020204" charset="-122"/>
              </a:rPr>
              <a:t>2.2.1.无人机飞行平台</a:t>
            </a:r>
          </a:p>
          <a:p>
            <a:r>
              <a:rPr lang="en-US" altLang="zh-CN" sz="1600">
                <a:solidFill>
                  <a:schemeClr val="bg1">
                    <a:lumMod val="85000"/>
                  </a:schemeClr>
                </a:solidFill>
                <a:latin typeface="微软雅黑" panose="020B0503020204020204" charset="-122"/>
                <a:ea typeface="微软雅黑" panose="020B0503020204020204" charset="-122"/>
              </a:rPr>
              <a:t>2.2.1.2.地面控制站</a:t>
            </a:r>
          </a:p>
        </p:txBody>
      </p:sp>
      <p:sp>
        <p:nvSpPr>
          <p:cNvPr id="17" name="矩形 16"/>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pic>
        <p:nvPicPr>
          <p:cNvPr id="2" name="图片 4"/>
          <p:cNvPicPr>
            <a:picLocks noChangeAspect="1"/>
          </p:cNvPicPr>
          <p:nvPr/>
        </p:nvPicPr>
        <p:blipFill>
          <a:blip r:embed="rId3"/>
          <a:stretch>
            <a:fillRect/>
          </a:stretch>
        </p:blipFill>
        <p:spPr>
          <a:xfrm>
            <a:off x="8204835" y="1854835"/>
            <a:ext cx="2413635" cy="1325245"/>
          </a:xfrm>
          <a:prstGeom prst="rect">
            <a:avLst/>
          </a:prstGeom>
          <a:noFill/>
          <a:ln w="9525">
            <a:noFill/>
          </a:ln>
        </p:spPr>
      </p:pic>
      <p:pic>
        <p:nvPicPr>
          <p:cNvPr id="3" name="图片 -2147482600"/>
          <p:cNvPicPr>
            <a:picLocks noChangeAspect="1"/>
          </p:cNvPicPr>
          <p:nvPr/>
        </p:nvPicPr>
        <p:blipFill>
          <a:blip r:embed="rId4"/>
          <a:stretch>
            <a:fillRect/>
          </a:stretch>
        </p:blipFill>
        <p:spPr>
          <a:xfrm>
            <a:off x="8483600" y="3892550"/>
            <a:ext cx="2038350" cy="2145030"/>
          </a:xfrm>
          <a:prstGeom prst="rect">
            <a:avLst/>
          </a:prstGeom>
          <a:noFill/>
          <a:ln w="9525">
            <a:noFill/>
          </a:ln>
        </p:spPr>
      </p:pic>
    </p:spTree>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p:cNvGraphicFramePr>
          <p:nvPr/>
        </p:nvGraphicFramePr>
        <p:xfrm>
          <a:off x="-14605" y="635"/>
          <a:ext cx="12221845" cy="6884670"/>
        </p:xfrm>
        <a:graphic>
          <a:graphicData uri="http://schemas.openxmlformats.org/presentationml/2006/ole">
            <p:oleObj spid="_x0000_s37890" r:id="rId3" imgW="44805600" imgH="24688800" progId="">
              <p:embed/>
            </p:oleObj>
          </a:graphicData>
        </a:graphic>
      </p:graphicFrame>
      <p:graphicFrame>
        <p:nvGraphicFramePr>
          <p:cNvPr id="4" name="对象 3"/>
          <p:cNvGraphicFramePr>
            <a:graphicFrameLocks/>
          </p:cNvGraphicFramePr>
          <p:nvPr/>
        </p:nvGraphicFramePr>
        <p:xfrm>
          <a:off x="-14605" y="635"/>
          <a:ext cx="6900545" cy="6885305"/>
        </p:xfrm>
        <a:graphic>
          <a:graphicData uri="http://schemas.openxmlformats.org/presentationml/2006/ole">
            <p:oleObj spid="_x0000_s37889" r:id="rId4" imgW="26517600" imgH="24688800" progId="">
              <p:embed/>
            </p:oleObj>
          </a:graphicData>
        </a:graphic>
      </p:graphicFrame>
      <p:pic>
        <p:nvPicPr>
          <p:cNvPr id="23" name="图片 22" descr="024"/>
          <p:cNvPicPr>
            <a:picLocks noChangeAspect="1"/>
          </p:cNvPicPr>
          <p:nvPr/>
        </p:nvPicPr>
        <p:blipFill>
          <a:blip r:embed="rId5" cstate="print"/>
          <a:stretch>
            <a:fillRect/>
          </a:stretch>
        </p:blipFill>
        <p:spPr>
          <a:xfrm>
            <a:off x="205105" y="-21590"/>
            <a:ext cx="1019175" cy="1113155"/>
          </a:xfrm>
          <a:prstGeom prst="rect">
            <a:avLst/>
          </a:prstGeom>
        </p:spPr>
      </p:pic>
      <p:sp>
        <p:nvSpPr>
          <p:cNvPr id="8" name="文本框 7"/>
          <p:cNvSpPr txBox="1"/>
          <p:nvPr/>
        </p:nvSpPr>
        <p:spPr>
          <a:xfrm>
            <a:off x="6306185" y="0"/>
            <a:ext cx="1289685" cy="1398270"/>
          </a:xfrm>
          <a:prstGeom prst="rect">
            <a:avLst/>
          </a:prstGeom>
          <a:noFill/>
        </p:spPr>
        <p:txBody>
          <a:bodyPr vert="eaVert" wrap="square" rtlCol="0">
            <a:spAutoFit/>
          </a:bodyPr>
          <a:lstStyle/>
          <a:p>
            <a:pPr algn="l"/>
            <a:r>
              <a:rPr lang="zh-CN" altLang="en-US" sz="7200">
                <a:solidFill>
                  <a:srgbClr val="CACACA"/>
                </a:solidFill>
              </a:rPr>
              <a:t>JHT</a:t>
            </a:r>
          </a:p>
        </p:txBody>
      </p:sp>
      <p:sp>
        <p:nvSpPr>
          <p:cNvPr id="11" name="文本框 10"/>
          <p:cNvSpPr txBox="1"/>
          <p:nvPr/>
        </p:nvSpPr>
        <p:spPr>
          <a:xfrm>
            <a:off x="7963535" y="2059305"/>
            <a:ext cx="3418840" cy="3291840"/>
          </a:xfrm>
          <a:prstGeom prst="rect">
            <a:avLst/>
          </a:prstGeom>
          <a:noFill/>
        </p:spPr>
        <p:txBody>
          <a:bodyPr wrap="square" rtlCol="0">
            <a:spAutoFit/>
          </a:bodyPr>
          <a:lstStyle/>
          <a:p>
            <a:pPr algn="l"/>
            <a:endParaRPr lang="zh-CN" altLang="en-US" sz="1400">
              <a:solidFill>
                <a:schemeClr val="bg1">
                  <a:lumMod val="50000"/>
                </a:schemeClr>
              </a:solidFill>
              <a:latin typeface="华文细黑" panose="02010600040101010101" charset="-122"/>
              <a:ea typeface="华文细黑" panose="02010600040101010101" charset="-122"/>
            </a:endParaRPr>
          </a:p>
          <a:p>
            <a:pPr algn="l"/>
            <a:r>
              <a:rPr lang="zh-CN" altLang="en-US" sz="1400">
                <a:solidFill>
                  <a:schemeClr val="bg1">
                    <a:lumMod val="50000"/>
                  </a:schemeClr>
                </a:solidFill>
                <a:latin typeface="华文细黑" panose="02010600040101010101" charset="-122"/>
                <a:ea typeface="华文细黑" panose="02010600040101010101" charset="-122"/>
              </a:rPr>
              <a:t>指挥大厅监控客户端软件在继承传统地面高速监控软件功能的基础上，新增了无人机专项，主要的功能包括：</a:t>
            </a:r>
          </a:p>
          <a:p>
            <a:pPr algn="l"/>
            <a:endParaRPr lang="zh-CN" altLang="en-US" sz="1400">
              <a:solidFill>
                <a:schemeClr val="bg1">
                  <a:lumMod val="50000"/>
                </a:schemeClr>
              </a:solidFill>
              <a:latin typeface="华文细黑" panose="02010600040101010101" charset="-122"/>
              <a:ea typeface="华文细黑" panose="02010600040101010101" charset="-122"/>
            </a:endParaRPr>
          </a:p>
          <a:p>
            <a:pPr algn="l"/>
            <a:r>
              <a:rPr lang="zh-CN" altLang="en-US" sz="1400">
                <a:solidFill>
                  <a:schemeClr val="bg1">
                    <a:lumMod val="50000"/>
                  </a:schemeClr>
                </a:solidFill>
                <a:latin typeface="华文细黑" panose="02010600040101010101" charset="-122"/>
                <a:ea typeface="华文细黑" panose="02010600040101010101" charset="-122"/>
              </a:rPr>
              <a:t>1)无人机实时高清监控窗口，支持多路切换；</a:t>
            </a:r>
          </a:p>
          <a:p>
            <a:pPr algn="l"/>
            <a:r>
              <a:rPr lang="zh-CN" altLang="en-US" sz="1400">
                <a:solidFill>
                  <a:schemeClr val="bg1">
                    <a:lumMod val="50000"/>
                  </a:schemeClr>
                </a:solidFill>
                <a:latin typeface="华文细黑" panose="02010600040101010101" charset="-122"/>
                <a:ea typeface="华文细黑" panose="02010600040101010101" charset="-122"/>
              </a:rPr>
              <a:t>2)支持在线无人机地图显示，双击即可调出其视频；</a:t>
            </a:r>
          </a:p>
          <a:p>
            <a:pPr algn="l"/>
            <a:r>
              <a:rPr lang="zh-CN" altLang="en-US" sz="1400">
                <a:solidFill>
                  <a:schemeClr val="bg1">
                    <a:lumMod val="50000"/>
                  </a:schemeClr>
                </a:solidFill>
                <a:latin typeface="华文细黑" panose="02010600040101010101" charset="-122"/>
                <a:ea typeface="华文细黑" panose="02010600040101010101" charset="-122"/>
              </a:rPr>
              <a:t>3)支持远程云台控制、相机变倍、拍照/录像等控制；</a:t>
            </a:r>
          </a:p>
          <a:p>
            <a:pPr algn="l"/>
            <a:r>
              <a:rPr lang="zh-CN" altLang="en-US" sz="1400">
                <a:solidFill>
                  <a:schemeClr val="bg1">
                    <a:lumMod val="50000"/>
                  </a:schemeClr>
                </a:solidFill>
                <a:latin typeface="华文细黑" panose="02010600040101010101" charset="-122"/>
                <a:ea typeface="华文细黑" panose="02010600040101010101" charset="-122"/>
              </a:rPr>
              <a:t>4)支持远程挂载设备控制；</a:t>
            </a:r>
          </a:p>
          <a:p>
            <a:pPr algn="l"/>
            <a:r>
              <a:rPr lang="zh-CN" altLang="en-US" sz="1400">
                <a:solidFill>
                  <a:schemeClr val="bg1">
                    <a:lumMod val="50000"/>
                  </a:schemeClr>
                </a:solidFill>
                <a:latin typeface="华文细黑" panose="02010600040101010101" charset="-122"/>
                <a:ea typeface="华文细黑" panose="02010600040101010101" charset="-122"/>
              </a:rPr>
              <a:t>5)支持历史监控视频回放；</a:t>
            </a:r>
          </a:p>
          <a:p>
            <a:pPr algn="l"/>
            <a:r>
              <a:rPr lang="zh-CN" altLang="en-US" sz="1400">
                <a:solidFill>
                  <a:schemeClr val="bg1">
                    <a:lumMod val="50000"/>
                  </a:schemeClr>
                </a:solidFill>
                <a:latin typeface="华文细黑" panose="02010600040101010101" charset="-122"/>
                <a:ea typeface="华文细黑" panose="02010600040101010101" charset="-122"/>
              </a:rPr>
              <a:t>6)支持用户权限管理，只有授权用户才可以调阅相应的无人机资料。</a:t>
            </a:r>
          </a:p>
        </p:txBody>
      </p:sp>
      <p:sp>
        <p:nvSpPr>
          <p:cNvPr id="18" name="文本框 17"/>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20" name="文本框 19"/>
          <p:cNvSpPr txBox="1"/>
          <p:nvPr/>
        </p:nvSpPr>
        <p:spPr>
          <a:xfrm>
            <a:off x="1359535" y="706755"/>
            <a:ext cx="2742565" cy="90551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2.2.解决方案技术实现</a:t>
            </a:r>
          </a:p>
          <a:p>
            <a:r>
              <a:rPr lang="en-US" altLang="zh-CN" sz="1600">
                <a:solidFill>
                  <a:schemeClr val="bg1">
                    <a:lumMod val="85000"/>
                  </a:schemeClr>
                </a:solidFill>
                <a:latin typeface="微软雅黑" panose="020B0503020204020204" charset="-122"/>
                <a:ea typeface="微软雅黑" panose="020B0503020204020204" charset="-122"/>
              </a:rPr>
              <a:t>2.2.1.无人机飞行平台</a:t>
            </a:r>
          </a:p>
          <a:p>
            <a:r>
              <a:rPr lang="en-US" altLang="zh-CN" sz="1600">
                <a:solidFill>
                  <a:schemeClr val="bg1">
                    <a:lumMod val="85000"/>
                  </a:schemeClr>
                </a:solidFill>
                <a:latin typeface="微软雅黑" panose="020B0503020204020204" charset="-122"/>
                <a:ea typeface="微软雅黑" panose="020B0503020204020204" charset="-122"/>
              </a:rPr>
              <a:t>2.2.1.3.指挥大厅监控客户端</a:t>
            </a:r>
          </a:p>
        </p:txBody>
      </p:sp>
      <p:sp>
        <p:nvSpPr>
          <p:cNvPr id="21" name="矩形 20"/>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pic>
        <p:nvPicPr>
          <p:cNvPr id="3" name="图片 5"/>
          <p:cNvPicPr>
            <a:picLocks noChangeAspect="1"/>
          </p:cNvPicPr>
          <p:nvPr/>
        </p:nvPicPr>
        <p:blipFill>
          <a:blip r:embed="rId6"/>
          <a:stretch>
            <a:fillRect/>
          </a:stretch>
        </p:blipFill>
        <p:spPr>
          <a:xfrm>
            <a:off x="1437005" y="1776730"/>
            <a:ext cx="4082415" cy="2141220"/>
          </a:xfrm>
          <a:prstGeom prst="rect">
            <a:avLst/>
          </a:prstGeom>
          <a:noFill/>
          <a:ln w="9525">
            <a:noFill/>
          </a:ln>
        </p:spPr>
      </p:pic>
      <p:pic>
        <p:nvPicPr>
          <p:cNvPr id="5" name="图片 6"/>
          <p:cNvPicPr>
            <a:picLocks noChangeAspect="1"/>
          </p:cNvPicPr>
          <p:nvPr/>
        </p:nvPicPr>
        <p:blipFill>
          <a:blip r:embed="rId7"/>
          <a:stretch>
            <a:fillRect/>
          </a:stretch>
        </p:blipFill>
        <p:spPr>
          <a:xfrm>
            <a:off x="1456055" y="4023995"/>
            <a:ext cx="4064000" cy="2402205"/>
          </a:xfrm>
          <a:prstGeom prst="rect">
            <a:avLst/>
          </a:prstGeom>
          <a:noFill/>
          <a:ln w="9525">
            <a:noFill/>
          </a:ln>
        </p:spPr>
      </p:pic>
    </p:spTree>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2" cstate="print"/>
          <a:stretch>
            <a:fillRect/>
          </a:stretch>
        </p:blipFill>
        <p:spPr>
          <a:xfrm>
            <a:off x="205105" y="-21590"/>
            <a:ext cx="1019175" cy="1113155"/>
          </a:xfrm>
          <a:prstGeom prst="rect">
            <a:avLst/>
          </a:prstGeom>
        </p:spPr>
      </p:pic>
      <p:sp>
        <p:nvSpPr>
          <p:cNvPr id="14" name="任意多边形 13"/>
          <p:cNvSpPr/>
          <p:nvPr/>
        </p:nvSpPr>
        <p:spPr>
          <a:xfrm flipH="1" flipV="1">
            <a:off x="5272405" y="-17780"/>
            <a:ext cx="6045835" cy="356870"/>
          </a:xfrm>
          <a:custGeom>
            <a:avLst/>
            <a:gdLst>
              <a:gd name="connsiteX0" fmla="*/ 0 w 12410"/>
              <a:gd name="connsiteY0" fmla="*/ 3 h 562"/>
              <a:gd name="connsiteX1" fmla="*/ 11633 w 12410"/>
              <a:gd name="connsiteY1" fmla="*/ 0 h 562"/>
              <a:gd name="connsiteX2" fmla="*/ 12410 w 12410"/>
              <a:gd name="connsiteY2" fmla="*/ 555 h 562"/>
              <a:gd name="connsiteX3" fmla="*/ 12402 w 12410"/>
              <a:gd name="connsiteY3" fmla="*/ 562 h 562"/>
              <a:gd name="connsiteX4" fmla="*/ 0 w 12410"/>
              <a:gd name="connsiteY4" fmla="*/ 562 h 562"/>
              <a:gd name="connsiteX5" fmla="*/ 0 w 12410"/>
              <a:gd name="connsiteY5" fmla="*/ 3 h 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0" h="562">
                <a:moveTo>
                  <a:pt x="0" y="3"/>
                </a:moveTo>
                <a:lnTo>
                  <a:pt x="11633" y="0"/>
                </a:lnTo>
                <a:lnTo>
                  <a:pt x="12410" y="555"/>
                </a:lnTo>
                <a:lnTo>
                  <a:pt x="12402" y="562"/>
                </a:lnTo>
                <a:lnTo>
                  <a:pt x="0" y="562"/>
                </a:lnTo>
                <a:lnTo>
                  <a:pt x="0" y="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剪去单角的矩形 10"/>
          <p:cNvSpPr/>
          <p:nvPr/>
        </p:nvSpPr>
        <p:spPr>
          <a:xfrm>
            <a:off x="2540" y="1809115"/>
            <a:ext cx="4112260" cy="5082540"/>
          </a:xfrm>
          <a:prstGeom prst="snip1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89280" y="3014980"/>
            <a:ext cx="2938780" cy="3078480"/>
          </a:xfrm>
          <a:prstGeom prst="rect">
            <a:avLst/>
          </a:prstGeom>
          <a:noFill/>
        </p:spPr>
        <p:txBody>
          <a:bodyPr wrap="square" rtlCol="0">
            <a:spAutoFit/>
          </a:bodyPr>
          <a:lstStyle/>
          <a:p>
            <a:pPr algn="l"/>
            <a:r>
              <a:rPr lang="zh-CN" altLang="en-US" sz="1400">
                <a:solidFill>
                  <a:schemeClr val="tx1">
                    <a:lumMod val="95000"/>
                    <a:lumOff val="5000"/>
                  </a:schemeClr>
                </a:solidFill>
                <a:latin typeface="华文细黑" panose="02010600040101010101" charset="-122"/>
                <a:ea typeface="华文细黑" panose="02010600040101010101" charset="-122"/>
              </a:rPr>
              <a:t>千里眼CV2”是全球首款应用于无人机机载的4G超视距实时图像传输及云台操控系统，亦可作为地面实时图传。该系统包含：千里眼CV2终端、云平台及服务、客户端软件。产品支持实时1080P高清图像传输、 云平台多用户实时分享及存储， 还支持实时远程操控云台、镜头变焦、远程喊话等综合业务功能。产品客户端支持Windows/Android/IOS操作系统，满足不同用户、不同场景的使用需求。该产品满足全球绝大多数国家的4G网络制式。其详细参数如右：</a:t>
            </a:r>
          </a:p>
        </p:txBody>
      </p:sp>
      <p:sp>
        <p:nvSpPr>
          <p:cNvPr id="15" name="文本框 1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16" name="文本框 15"/>
          <p:cNvSpPr txBox="1"/>
          <p:nvPr/>
        </p:nvSpPr>
        <p:spPr>
          <a:xfrm>
            <a:off x="1359535" y="706755"/>
            <a:ext cx="3185795" cy="905510"/>
          </a:xfrm>
          <a:prstGeom prst="rect">
            <a:avLst/>
          </a:prstGeom>
          <a:noFill/>
        </p:spPr>
        <p:txBody>
          <a:bodyPr wrap="square" rtlCol="0">
            <a:spAutoFit/>
          </a:bodyPr>
          <a:lstStyle/>
          <a:p>
            <a:r>
              <a:rPr lang="en-US" altLang="zh-CN" sz="2000" dirty="0">
                <a:solidFill>
                  <a:schemeClr val="bg1">
                    <a:lumMod val="85000"/>
                  </a:schemeClr>
                </a:solidFill>
                <a:latin typeface="微软雅黑" panose="020B0503020204020204" charset="-122"/>
                <a:ea typeface="微软雅黑" panose="020B0503020204020204" charset="-122"/>
              </a:rPr>
              <a:t>2.2.解决方案技术实现</a:t>
            </a:r>
          </a:p>
          <a:p>
            <a:r>
              <a:rPr lang="en-US" altLang="zh-CN" sz="1600" dirty="0">
                <a:solidFill>
                  <a:schemeClr val="bg1">
                    <a:lumMod val="85000"/>
                  </a:schemeClr>
                </a:solidFill>
                <a:latin typeface="微软雅黑" panose="020B0503020204020204" charset="-122"/>
                <a:ea typeface="微软雅黑" panose="020B0503020204020204" charset="-122"/>
              </a:rPr>
              <a:t>2.2.2.无人机载荷设备</a:t>
            </a:r>
          </a:p>
          <a:p>
            <a:r>
              <a:rPr lang="en-US" altLang="zh-CN" sz="1600" dirty="0" smtClean="0">
                <a:solidFill>
                  <a:schemeClr val="bg1">
                    <a:lumMod val="85000"/>
                  </a:schemeClr>
                </a:solidFill>
                <a:latin typeface="微软雅黑" panose="020B0503020204020204" charset="-122"/>
                <a:ea typeface="微软雅黑" panose="020B0503020204020204" charset="-122"/>
              </a:rPr>
              <a:t>2.2.2.1.4G</a:t>
            </a:r>
            <a:r>
              <a:rPr lang="en-US" altLang="zh-CN" sz="1600" dirty="0">
                <a:solidFill>
                  <a:schemeClr val="bg1">
                    <a:lumMod val="85000"/>
                  </a:schemeClr>
                </a:solidFill>
                <a:latin typeface="微软雅黑" panose="020B0503020204020204" charset="-122"/>
                <a:ea typeface="微软雅黑" panose="020B0503020204020204" charset="-122"/>
              </a:rPr>
              <a:t>高清视频传控系统</a:t>
            </a:r>
          </a:p>
        </p:txBody>
      </p:sp>
      <p:sp>
        <p:nvSpPr>
          <p:cNvPr id="17" name="矩形 16"/>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graphicFrame>
        <p:nvGraphicFramePr>
          <p:cNvPr id="2" name="表格 -1"/>
          <p:cNvGraphicFramePr/>
          <p:nvPr/>
        </p:nvGraphicFramePr>
        <p:xfrm>
          <a:off x="5732780" y="3633470"/>
          <a:ext cx="5586095" cy="2880995"/>
        </p:xfrm>
        <a:graphic>
          <a:graphicData uri="http://schemas.openxmlformats.org/drawingml/2006/table">
            <a:tbl>
              <a:tblPr firstRow="1" bandRow="1">
                <a:tableStyleId>{5940675A-B579-460E-94D1-54222C63F5DA}</a:tableStyleId>
              </a:tblPr>
              <a:tblGrid>
                <a:gridCol w="1455420"/>
                <a:gridCol w="1416685"/>
                <a:gridCol w="2713990"/>
              </a:tblGrid>
              <a:tr h="327660">
                <a:tc>
                  <a:txBody>
                    <a:bodyPr/>
                    <a:lstStyle/>
                    <a:p>
                      <a:pPr marL="0" indent="0" algn="l">
                        <a:buNone/>
                      </a:pPr>
                      <a:r>
                        <a:rPr lang="zh-CN" altLang="en-US" sz="1200" b="1" u="none">
                          <a:latin typeface="宋体" panose="02010600030101010101" pitchFamily="2" charset="-122"/>
                          <a:ea typeface="宋体" panose="02010600030101010101" pitchFamily="2" charset="-122"/>
                          <a:cs typeface="宋体" panose="02010600030101010101" pitchFamily="2" charset="-122"/>
                        </a:rPr>
                        <a:t>特征项</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规格参数</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215">
                <a:tc rowSpan="5">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视频直播</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视频输入接口</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标准</a:t>
                      </a:r>
                      <a:r>
                        <a:rPr lang="en-US" altLang="zh-CN" sz="1200" b="0" u="none">
                          <a:latin typeface="宋体" panose="02010600030101010101" pitchFamily="2" charset="-122"/>
                          <a:ea typeface="宋体" panose="02010600030101010101" pitchFamily="2" charset="-122"/>
                          <a:cs typeface="宋体" panose="02010600030101010101" pitchFamily="2" charset="-122"/>
                        </a:rPr>
                        <a:t>HDMI</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85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视频分辨率</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1920x1080@30fps/1280x720@30fps</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视频编码格式</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H.264/H.265</a:t>
                      </a: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243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客户端</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Windows PC/PAD</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IOS Phone</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Android   Phone</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时延</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最低</a:t>
                      </a:r>
                      <a:r>
                        <a:rPr lang="en-US" altLang="zh-CN" sz="1200" b="0" u="none">
                          <a:latin typeface="宋体" panose="02010600030101010101" pitchFamily="2" charset="-122"/>
                          <a:ea typeface="宋体" panose="02010600030101010101" pitchFamily="2" charset="-122"/>
                          <a:cs typeface="宋体" panose="02010600030101010101" pitchFamily="2" charset="-122"/>
                        </a:rPr>
                        <a:t>500ms</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850">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网络制式</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TDD-LTE</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FDD-LTE</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WCDMA</a:t>
                      </a:r>
                      <a:r>
                        <a:rPr lang="zh-CN" altLang="en-US" sz="1200" b="0" u="none">
                          <a:latin typeface="宋体" panose="02010600030101010101" pitchFamily="2" charset="-122"/>
                          <a:ea typeface="宋体" panose="02010600030101010101" pitchFamily="2" charset="-122"/>
                          <a:cs typeface="宋体" panose="02010600030101010101" pitchFamily="2" charset="-122"/>
                        </a:rPr>
                        <a:t>等</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215">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相机</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zh-CN" altLang="en-US" sz="1200" b="0" u="none">
                          <a:latin typeface="宋体" panose="02010600030101010101" pitchFamily="2" charset="-122"/>
                          <a:ea typeface="宋体" panose="02010600030101010101" pitchFamily="2" charset="-122"/>
                          <a:cs typeface="宋体" panose="02010600030101010101" pitchFamily="2" charset="-122"/>
                        </a:rPr>
                        <a:t>云台控制</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可定制适配不同的相机和云台控制</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850">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工作电压</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DC 12V</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215">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功耗</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≤5W</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850">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温度</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-10℃ ~+50℃ (</a:t>
                      </a:r>
                      <a:r>
                        <a:rPr lang="zh-CN" altLang="en-US" sz="1200" b="0" u="none">
                          <a:latin typeface="宋体" panose="02010600030101010101" pitchFamily="2" charset="-122"/>
                          <a:ea typeface="宋体" panose="02010600030101010101" pitchFamily="2" charset="-122"/>
                          <a:cs typeface="宋体" panose="02010600030101010101" pitchFamily="2" charset="-122"/>
                        </a:rPr>
                        <a:t>工作温度</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zh-CN" altLang="en-US" sz="1200" b="0" u="none">
                          <a:latin typeface="宋体" panose="02010600030101010101" pitchFamily="2" charset="-122"/>
                          <a:ea typeface="宋体" panose="02010600030101010101" pitchFamily="2" charset="-122"/>
                          <a:cs typeface="宋体" panose="02010600030101010101" pitchFamily="2" charset="-122"/>
                        </a:rPr>
                        <a:t>； </a:t>
                      </a:r>
                      <a:r>
                        <a:rPr lang="en-US" altLang="zh-CN" sz="1200" b="0" u="none">
                          <a:latin typeface="宋体" panose="02010600030101010101" pitchFamily="2" charset="-122"/>
                          <a:ea typeface="宋体" panose="02010600030101010101" pitchFamily="2" charset="-122"/>
                          <a:cs typeface="宋体" panose="02010600030101010101" pitchFamily="2" charset="-122"/>
                        </a:rPr>
                        <a:t>-20℃~75℃ (</a:t>
                      </a:r>
                      <a:r>
                        <a:rPr lang="zh-CN" altLang="en-US" sz="1200" b="0" u="none">
                          <a:latin typeface="宋体" panose="02010600030101010101" pitchFamily="2" charset="-122"/>
                          <a:ea typeface="宋体" panose="02010600030101010101" pitchFamily="2" charset="-122"/>
                          <a:cs typeface="宋体" panose="02010600030101010101" pitchFamily="2" charset="-122"/>
                        </a:rPr>
                        <a:t>存储温度</a:t>
                      </a:r>
                      <a:r>
                        <a:rPr lang="en-US" altLang="zh-CN" sz="1200" b="0" u="none">
                          <a:latin typeface="宋体" panose="02010600030101010101" pitchFamily="2" charset="-122"/>
                          <a:ea typeface="宋体" panose="02010600030101010101" pitchFamily="2" charset="-122"/>
                          <a:cs typeface="宋体" panose="02010600030101010101" pitchFamily="2" charset="-122"/>
                        </a:rPr>
                        <a:t>)</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215">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尺寸</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113*81*35</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mm</a:t>
                      </a:r>
                      <a:r>
                        <a:rPr lang="zh-CN" altLang="en-US" sz="1200" b="0" u="none">
                          <a:latin typeface="宋体" panose="02010600030101010101" pitchFamily="2" charset="-122"/>
                          <a:ea typeface="宋体" panose="02010600030101010101" pitchFamily="2" charset="-122"/>
                          <a:cs typeface="宋体" panose="02010600030101010101" pitchFamily="2" charset="-122"/>
                        </a:rPr>
                        <a:t>）</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6215">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重量</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265g</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pic>
        <p:nvPicPr>
          <p:cNvPr id="3" name="图片 2" descr="E:\重庆万里高EAGLES\市场开发\产品宣传\千里眼CV2DM单\X2 _千里眼.jpg"/>
          <p:cNvPicPr>
            <a:picLocks noChangeAspect="1"/>
          </p:cNvPicPr>
          <p:nvPr/>
        </p:nvPicPr>
        <p:blipFill>
          <a:blip r:embed="rId3"/>
          <a:srcRect t="1817" b="15880"/>
          <a:stretch>
            <a:fillRect/>
          </a:stretch>
        </p:blipFill>
        <p:spPr>
          <a:xfrm>
            <a:off x="5643880" y="-18415"/>
            <a:ext cx="5674995" cy="350012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4620" y="242570"/>
            <a:ext cx="4048760" cy="707390"/>
          </a:xfrm>
          <a:prstGeom prst="rect">
            <a:avLst/>
          </a:prstGeom>
          <a:noFill/>
        </p:spPr>
        <p:txBody>
          <a:bodyPr wrap="square" rtlCol="0">
            <a:spAutoFit/>
          </a:bodyPr>
          <a:lstStyle/>
          <a:p>
            <a:pPr algn="l"/>
            <a:r>
              <a:rPr lang="zh-CN" altLang="en-US" sz="3600">
                <a:solidFill>
                  <a:schemeClr val="bg1">
                    <a:lumMod val="65000"/>
                  </a:schemeClr>
                </a:solidFill>
                <a:latin typeface="黑体" panose="02010609060101010101" charset="-122"/>
                <a:ea typeface="黑体" panose="02010609060101010101" charset="-122"/>
              </a:rPr>
              <a:t> </a:t>
            </a:r>
            <a:r>
              <a:rPr lang="en-US" altLang="zh-CN" sz="3600">
                <a:solidFill>
                  <a:schemeClr val="bg1">
                    <a:lumMod val="65000"/>
                  </a:schemeClr>
                </a:solidFill>
                <a:latin typeface="Kozuka Gothic Pro H" panose="020B0800000000000000" charset="-128"/>
                <a:ea typeface="Kozuka Gothic Pro H" panose="020B0800000000000000" charset="-128"/>
              </a:rPr>
              <a:t>CONTENTS</a:t>
            </a:r>
          </a:p>
        </p:txBody>
      </p:sp>
      <p:sp>
        <p:nvSpPr>
          <p:cNvPr id="10" name="文本框 9"/>
          <p:cNvSpPr txBox="1"/>
          <p:nvPr/>
        </p:nvSpPr>
        <p:spPr>
          <a:xfrm>
            <a:off x="3117215" y="921385"/>
            <a:ext cx="2937510" cy="659130"/>
          </a:xfrm>
          <a:prstGeom prst="rect">
            <a:avLst/>
          </a:prstGeom>
          <a:noFill/>
        </p:spPr>
        <p:txBody>
          <a:bodyPr wrap="square" rtlCol="0" anchor="t">
            <a:spAutoFit/>
          </a:bodyPr>
          <a:lstStyle/>
          <a:p>
            <a:pPr algn="r"/>
            <a:r>
              <a:rPr>
                <a:solidFill>
                  <a:schemeClr val="accent1">
                    <a:lumMod val="75000"/>
                  </a:schemeClr>
                </a:solidFill>
                <a:latin typeface="微软雅黑" panose="020B0503020204020204" charset="-122"/>
                <a:ea typeface="微软雅黑" panose="020B0503020204020204" charset="-122"/>
              </a:rPr>
              <a:t>概述</a:t>
            </a:r>
          </a:p>
          <a:p>
            <a:pPr algn="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3117215" y="1565910"/>
            <a:ext cx="2936875" cy="2030730"/>
          </a:xfrm>
          <a:prstGeom prst="rect">
            <a:avLst/>
          </a:prstGeom>
          <a:noFill/>
        </p:spPr>
        <p:txBody>
          <a:bodyPr wrap="square" rtlCol="0" anchor="t">
            <a:spAutoFit/>
          </a:bodyPr>
          <a:lstStyle/>
          <a:p>
            <a:pPr algn="r"/>
            <a:r>
              <a:rPr>
                <a:solidFill>
                  <a:schemeClr val="bg1">
                    <a:lumMod val="65000"/>
                  </a:schemeClr>
                </a:solidFill>
                <a:latin typeface="微软雅黑" panose="020B0503020204020204" charset="-122"/>
                <a:ea typeface="微软雅黑" panose="020B0503020204020204" charset="-122"/>
              </a:rPr>
              <a:t>1.1.行业背景</a:t>
            </a:r>
          </a:p>
          <a:p>
            <a:pPr algn="r"/>
            <a:endParaRPr>
              <a:solidFill>
                <a:schemeClr val="bg1">
                  <a:lumMod val="65000"/>
                </a:schemeClr>
              </a:solidFill>
              <a:latin typeface="微软雅黑" panose="020B0503020204020204" charset="-122"/>
              <a:ea typeface="微软雅黑" panose="020B0503020204020204" charset="-122"/>
            </a:endParaRPr>
          </a:p>
          <a:p>
            <a:pPr algn="r"/>
            <a:r>
              <a:rPr>
                <a:solidFill>
                  <a:schemeClr val="bg1">
                    <a:lumMod val="65000"/>
                  </a:schemeClr>
                </a:solidFill>
                <a:latin typeface="微软雅黑" panose="020B0503020204020204" charset="-122"/>
                <a:ea typeface="微软雅黑" panose="020B0503020204020204" charset="-122"/>
              </a:rPr>
              <a:t>1.2.行业需求</a:t>
            </a:r>
          </a:p>
          <a:p>
            <a:pPr algn="r"/>
            <a:endParaRPr>
              <a:solidFill>
                <a:schemeClr val="accent1">
                  <a:lumMod val="75000"/>
                </a:schemeClr>
              </a:solidFill>
              <a:latin typeface="微软雅黑" panose="020B0503020204020204" charset="-122"/>
              <a:ea typeface="微软雅黑" panose="020B0503020204020204" charset="-122"/>
            </a:endParaRPr>
          </a:p>
          <a:p>
            <a:pPr algn="r"/>
            <a:endParaRPr lang="zh-CN" altLang="en-US">
              <a:solidFill>
                <a:schemeClr val="bg1">
                  <a:lumMod val="65000"/>
                </a:schemeClr>
              </a:solidFill>
              <a:latin typeface="微软雅黑" panose="020B0503020204020204" charset="-122"/>
              <a:ea typeface="微软雅黑" panose="020B0503020204020204" charset="-122"/>
            </a:endParaRPr>
          </a:p>
          <a:p>
            <a:endParaRPr lang="en-US" altLang="zh-CN">
              <a:solidFill>
                <a:schemeClr val="accent1">
                  <a:lumMod val="75000"/>
                </a:schemeClr>
              </a:solidFill>
              <a:latin typeface="微软雅黑" panose="020B0503020204020204" charset="-122"/>
              <a:ea typeface="微软雅黑" panose="020B0503020204020204" charset="-122"/>
            </a:endParaRPr>
          </a:p>
          <a:p>
            <a:endParaRPr lang="en-US" altLang="zh-CN">
              <a:solidFill>
                <a:schemeClr val="accent1">
                  <a:lumMod val="75000"/>
                </a:schemeClr>
              </a:solidFill>
              <a:latin typeface="微软雅黑" panose="020B0503020204020204" charset="-122"/>
              <a:ea typeface="微软雅黑" panose="020B0503020204020204" charset="-122"/>
            </a:endParaRPr>
          </a:p>
        </p:txBody>
      </p:sp>
      <p:sp>
        <p:nvSpPr>
          <p:cNvPr id="15" name="文本框 14"/>
          <p:cNvSpPr txBox="1"/>
          <p:nvPr/>
        </p:nvSpPr>
        <p:spPr>
          <a:xfrm>
            <a:off x="7886700" y="3760470"/>
            <a:ext cx="3244215" cy="1207770"/>
          </a:xfrm>
          <a:prstGeom prst="rect">
            <a:avLst/>
          </a:prstGeom>
          <a:noFill/>
        </p:spPr>
        <p:txBody>
          <a:bodyPr wrap="square" rtlCol="0" anchor="t">
            <a:spAutoFit/>
          </a:bodyPr>
          <a:lstStyle/>
          <a:p>
            <a:r>
              <a:rPr>
                <a:solidFill>
                  <a:schemeClr val="accent1">
                    <a:lumMod val="75000"/>
                  </a:schemeClr>
                </a:solidFill>
                <a:latin typeface="微软雅黑" panose="020B0503020204020204" charset="-122"/>
                <a:ea typeface="微软雅黑" panose="020B0503020204020204" charset="-122"/>
              </a:rPr>
              <a:t>无人机空中巡逻执勤及应急事件处理解决方案</a:t>
            </a:r>
          </a:p>
          <a:p>
            <a:endParaRPr lang="zh-CN" altLang="en-US">
              <a:solidFill>
                <a:schemeClr val="bg1">
                  <a:lumMod val="65000"/>
                </a:schemeClr>
              </a:solidFill>
              <a:latin typeface="微软雅黑" panose="020B0503020204020204" charset="-122"/>
              <a:ea typeface="微软雅黑" panose="020B0503020204020204" charset="-122"/>
            </a:endParaRPr>
          </a:p>
          <a:p>
            <a:endParaRPr lang="en-US" altLang="zh-CN">
              <a:solidFill>
                <a:schemeClr val="accent1">
                  <a:lumMod val="75000"/>
                </a:schemeClr>
              </a:solidFill>
              <a:latin typeface="微软雅黑" panose="020B0503020204020204" charset="-122"/>
              <a:ea typeface="微软雅黑" panose="020B0503020204020204" charset="-122"/>
            </a:endParaRPr>
          </a:p>
        </p:txBody>
      </p:sp>
      <p:sp>
        <p:nvSpPr>
          <p:cNvPr id="18" name="文本框 17"/>
          <p:cNvSpPr txBox="1"/>
          <p:nvPr/>
        </p:nvSpPr>
        <p:spPr>
          <a:xfrm>
            <a:off x="7886700" y="4575175"/>
            <a:ext cx="4373880" cy="2305050"/>
          </a:xfrm>
          <a:prstGeom prst="rect">
            <a:avLst/>
          </a:prstGeom>
          <a:noFill/>
        </p:spPr>
        <p:txBody>
          <a:bodyPr wrap="square" rtlCol="0" anchor="t">
            <a:spAutoFit/>
          </a:bodyPr>
          <a:lstStyle/>
          <a:p>
            <a:r>
              <a:rPr>
                <a:solidFill>
                  <a:schemeClr val="bg1">
                    <a:lumMod val="65000"/>
                  </a:schemeClr>
                </a:solidFill>
                <a:latin typeface="微软雅黑" panose="020B0503020204020204" charset="-122"/>
                <a:ea typeface="微软雅黑" panose="020B0503020204020204" charset="-122"/>
              </a:rPr>
              <a:t>2.1.任务目标</a:t>
            </a:r>
          </a:p>
          <a:p>
            <a:endParaRPr>
              <a:solidFill>
                <a:schemeClr val="accent1">
                  <a:lumMod val="75000"/>
                </a:schemeClr>
              </a:solidFill>
              <a:latin typeface="微软雅黑" panose="020B0503020204020204" charset="-122"/>
              <a:ea typeface="微软雅黑" panose="020B0503020204020204" charset="-122"/>
            </a:endParaRPr>
          </a:p>
          <a:p>
            <a:r>
              <a:rPr lang="en-US">
                <a:solidFill>
                  <a:schemeClr val="bg1">
                    <a:lumMod val="65000"/>
                  </a:schemeClr>
                </a:solidFill>
                <a:latin typeface="微软雅黑" panose="020B0503020204020204" charset="-122"/>
                <a:ea typeface="微软雅黑" panose="020B0503020204020204" charset="-122"/>
              </a:rPr>
              <a:t>2.2.</a:t>
            </a:r>
            <a:r>
              <a:rPr>
                <a:solidFill>
                  <a:schemeClr val="bg1">
                    <a:lumMod val="65000"/>
                  </a:schemeClr>
                </a:solidFill>
                <a:latin typeface="微软雅黑" panose="020B0503020204020204" charset="-122"/>
                <a:ea typeface="微软雅黑" panose="020B0503020204020204" charset="-122"/>
              </a:rPr>
              <a:t>解决方案技术实现</a:t>
            </a:r>
          </a:p>
          <a:p>
            <a:endParaRPr>
              <a:solidFill>
                <a:schemeClr val="accent1">
                  <a:lumMod val="75000"/>
                </a:schemeClr>
              </a:solidFill>
              <a:latin typeface="微软雅黑" panose="020B0503020204020204" charset="-122"/>
              <a:ea typeface="微软雅黑" panose="020B0503020204020204" charset="-122"/>
            </a:endParaRPr>
          </a:p>
          <a:p>
            <a:r>
              <a:rPr lang="en-US">
                <a:solidFill>
                  <a:schemeClr val="bg1">
                    <a:lumMod val="65000"/>
                  </a:schemeClr>
                </a:solidFill>
                <a:latin typeface="微软雅黑" panose="020B0503020204020204" charset="-122"/>
                <a:ea typeface="微软雅黑" panose="020B0503020204020204" charset="-122"/>
              </a:rPr>
              <a:t>2.3.</a:t>
            </a:r>
            <a:r>
              <a:rPr>
                <a:solidFill>
                  <a:schemeClr val="bg1">
                    <a:lumMod val="65000"/>
                  </a:schemeClr>
                </a:solidFill>
                <a:latin typeface="微软雅黑" panose="020B0503020204020204" charset="-122"/>
                <a:ea typeface="微软雅黑" panose="020B0503020204020204" charset="-122"/>
              </a:rPr>
              <a:t>无人机空中巡逻及事故应急服务</a:t>
            </a:r>
          </a:p>
          <a:p>
            <a:endParaRPr>
              <a:solidFill>
                <a:schemeClr val="bg1">
                  <a:lumMod val="65000"/>
                </a:schemeClr>
              </a:solidFill>
              <a:latin typeface="微软雅黑" panose="020B0503020204020204" charset="-122"/>
              <a:ea typeface="微软雅黑" panose="020B0503020204020204" charset="-122"/>
            </a:endParaRPr>
          </a:p>
          <a:p>
            <a:endParaRPr>
              <a:solidFill>
                <a:schemeClr val="bg1">
                  <a:lumMod val="65000"/>
                </a:schemeClr>
              </a:solidFill>
              <a:latin typeface="微软雅黑" panose="020B0503020204020204" charset="-122"/>
              <a:ea typeface="微软雅黑" panose="020B0503020204020204" charset="-122"/>
            </a:endParaRPr>
          </a:p>
          <a:p>
            <a:endParaRPr lang="en-US" altLang="zh-CN">
              <a:solidFill>
                <a:schemeClr val="accent1">
                  <a:lumMod val="75000"/>
                </a:schemeClr>
              </a:solidFill>
              <a:latin typeface="微软雅黑" panose="020B0503020204020204" charset="-122"/>
              <a:ea typeface="微软雅黑" panose="020B0503020204020204" charset="-122"/>
            </a:endParaRPr>
          </a:p>
        </p:txBody>
      </p:sp>
      <p:sp>
        <p:nvSpPr>
          <p:cNvPr id="2" name="任意多边形 1"/>
          <p:cNvSpPr/>
          <p:nvPr/>
        </p:nvSpPr>
        <p:spPr>
          <a:xfrm>
            <a:off x="6276340" y="1270"/>
            <a:ext cx="460375" cy="4337685"/>
          </a:xfrm>
          <a:custGeom>
            <a:avLst/>
            <a:gdLst>
              <a:gd name="connsiteX0" fmla="*/ 0 w 725"/>
              <a:gd name="connsiteY0" fmla="*/ 0 h 7918"/>
              <a:gd name="connsiteX1" fmla="*/ 725 w 725"/>
              <a:gd name="connsiteY1" fmla="*/ 0 h 7918"/>
              <a:gd name="connsiteX2" fmla="*/ 725 w 725"/>
              <a:gd name="connsiteY2" fmla="*/ 7918 h 7918"/>
              <a:gd name="connsiteX3" fmla="*/ 12 w 725"/>
              <a:gd name="connsiteY3" fmla="*/ 6953 h 7918"/>
              <a:gd name="connsiteX4" fmla="*/ 0 w 725"/>
              <a:gd name="connsiteY4" fmla="*/ 0 h 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 h="7918">
                <a:moveTo>
                  <a:pt x="0" y="0"/>
                </a:moveTo>
                <a:lnTo>
                  <a:pt x="725" y="0"/>
                </a:lnTo>
                <a:lnTo>
                  <a:pt x="725" y="7918"/>
                </a:lnTo>
                <a:lnTo>
                  <a:pt x="12" y="6953"/>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flipH="1" flipV="1">
            <a:off x="7235190" y="2894965"/>
            <a:ext cx="460375" cy="3985260"/>
          </a:xfrm>
          <a:custGeom>
            <a:avLst/>
            <a:gdLst>
              <a:gd name="connsiteX0" fmla="*/ 0 w 725"/>
              <a:gd name="connsiteY0" fmla="*/ 0 h 7918"/>
              <a:gd name="connsiteX1" fmla="*/ 725 w 725"/>
              <a:gd name="connsiteY1" fmla="*/ 0 h 7918"/>
              <a:gd name="connsiteX2" fmla="*/ 725 w 725"/>
              <a:gd name="connsiteY2" fmla="*/ 7918 h 7918"/>
              <a:gd name="connsiteX3" fmla="*/ 12 w 725"/>
              <a:gd name="connsiteY3" fmla="*/ 6953 h 7918"/>
              <a:gd name="connsiteX4" fmla="*/ 0 w 725"/>
              <a:gd name="connsiteY4" fmla="*/ 0 h 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 h="7918">
                <a:moveTo>
                  <a:pt x="0" y="0"/>
                </a:moveTo>
                <a:lnTo>
                  <a:pt x="725" y="0"/>
                </a:lnTo>
                <a:lnTo>
                  <a:pt x="725" y="7918"/>
                </a:lnTo>
                <a:lnTo>
                  <a:pt x="12" y="6953"/>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57620" y="891540"/>
            <a:ext cx="298450" cy="368300"/>
          </a:xfrm>
          <a:prstGeom prst="rect">
            <a:avLst/>
          </a:prstGeom>
          <a:noFill/>
        </p:spPr>
        <p:txBody>
          <a:bodyPr wrap="none" rtlCol="0">
            <a:spAutoFit/>
          </a:bodyPr>
          <a:lstStyle/>
          <a:p>
            <a:r>
              <a:rPr lang="en-US" altLang="zh-CN">
                <a:solidFill>
                  <a:schemeClr val="bg1">
                    <a:lumMod val="95000"/>
                  </a:schemeClr>
                </a:solidFill>
              </a:rPr>
              <a:t>1</a:t>
            </a:r>
          </a:p>
        </p:txBody>
      </p:sp>
      <p:sp>
        <p:nvSpPr>
          <p:cNvPr id="12" name="文本框 11"/>
          <p:cNvSpPr txBox="1"/>
          <p:nvPr/>
        </p:nvSpPr>
        <p:spPr>
          <a:xfrm>
            <a:off x="7316470" y="3803015"/>
            <a:ext cx="298450" cy="368300"/>
          </a:xfrm>
          <a:prstGeom prst="rect">
            <a:avLst/>
          </a:prstGeom>
          <a:noFill/>
        </p:spPr>
        <p:txBody>
          <a:bodyPr wrap="none" rtlCol="0">
            <a:spAutoFit/>
          </a:bodyPr>
          <a:lstStyle/>
          <a:p>
            <a:r>
              <a:rPr lang="en-US" altLang="zh-CN">
                <a:solidFill>
                  <a:schemeClr val="bg1">
                    <a:lumMod val="95000"/>
                  </a:schemeClr>
                </a:solidFill>
              </a:rPr>
              <a:t>2</a:t>
            </a:r>
          </a:p>
        </p:txBody>
      </p:sp>
      <p:cxnSp>
        <p:nvCxnSpPr>
          <p:cNvPr id="24" name="直接连接符 23"/>
          <p:cNvCxnSpPr/>
          <p:nvPr/>
        </p:nvCxnSpPr>
        <p:spPr>
          <a:xfrm>
            <a:off x="6307455" y="4171315"/>
            <a:ext cx="501650" cy="598805"/>
          </a:xfrm>
          <a:prstGeom prst="line">
            <a:avLst/>
          </a:prstGeom>
        </p:spPr>
        <p:style>
          <a:lnRef idx="1">
            <a:schemeClr val="accent5"/>
          </a:lnRef>
          <a:fillRef idx="0">
            <a:schemeClr val="accent5"/>
          </a:fillRef>
          <a:effectRef idx="0">
            <a:schemeClr val="accent5"/>
          </a:effectRef>
          <a:fontRef idx="minor">
            <a:schemeClr val="tx1"/>
          </a:fontRef>
        </p:style>
      </p:cxnSp>
      <p:cxnSp>
        <p:nvCxnSpPr>
          <p:cNvPr id="25" name="直接连接符 24"/>
          <p:cNvCxnSpPr/>
          <p:nvPr/>
        </p:nvCxnSpPr>
        <p:spPr>
          <a:xfrm flipH="1">
            <a:off x="6809105" y="-93980"/>
            <a:ext cx="19685" cy="4873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7165340" y="2432685"/>
            <a:ext cx="508000" cy="612140"/>
          </a:xfrm>
          <a:prstGeom prst="line">
            <a:avLst/>
          </a:prstGeom>
        </p:spPr>
        <p:style>
          <a:lnRef idx="1">
            <a:schemeClr val="accent5"/>
          </a:lnRef>
          <a:fillRef idx="0">
            <a:schemeClr val="accent5"/>
          </a:fillRef>
          <a:effectRef idx="0">
            <a:schemeClr val="accent5"/>
          </a:effectRef>
          <a:fontRef idx="minor">
            <a:schemeClr val="tx1"/>
          </a:fontRef>
        </p:style>
      </p:cxnSp>
      <p:cxnSp>
        <p:nvCxnSpPr>
          <p:cNvPr id="27" name="直接连接符 26"/>
          <p:cNvCxnSpPr/>
          <p:nvPr/>
        </p:nvCxnSpPr>
        <p:spPr>
          <a:xfrm flipV="1">
            <a:off x="7145655" y="2432685"/>
            <a:ext cx="19685" cy="4873625"/>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80975" y="635"/>
            <a:ext cx="2229485" cy="2114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66040" y="1527810"/>
            <a:ext cx="436880" cy="1524000"/>
          </a:xfrm>
          <a:custGeom>
            <a:avLst/>
            <a:gdLst>
              <a:gd name="connsiteX0" fmla="*/ 12 w 688"/>
              <a:gd name="connsiteY0" fmla="*/ 2400 h 2400"/>
              <a:gd name="connsiteX1" fmla="*/ 0 w 688"/>
              <a:gd name="connsiteY1" fmla="*/ 0 h 2400"/>
              <a:gd name="connsiteX2" fmla="*/ 688 w 688"/>
              <a:gd name="connsiteY2" fmla="*/ 1200 h 2400"/>
              <a:gd name="connsiteX3" fmla="*/ 12 w 688"/>
              <a:gd name="connsiteY3" fmla="*/ 2400 h 2400"/>
            </a:gdLst>
            <a:ahLst/>
            <a:cxnLst>
              <a:cxn ang="0">
                <a:pos x="connsiteX0" y="connsiteY0"/>
              </a:cxn>
              <a:cxn ang="0">
                <a:pos x="connsiteX1" y="connsiteY1"/>
              </a:cxn>
              <a:cxn ang="0">
                <a:pos x="connsiteX2" y="connsiteY2"/>
              </a:cxn>
              <a:cxn ang="0">
                <a:pos x="connsiteX3" y="connsiteY3"/>
              </a:cxn>
            </a:cxnLst>
            <a:rect l="l" t="t" r="r" b="b"/>
            <a:pathLst>
              <a:path w="688" h="2400">
                <a:moveTo>
                  <a:pt x="12" y="2400"/>
                </a:moveTo>
                <a:lnTo>
                  <a:pt x="0" y="0"/>
                </a:lnTo>
                <a:lnTo>
                  <a:pt x="688" y="1200"/>
                </a:lnTo>
                <a:lnTo>
                  <a:pt x="12" y="24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flipH="1">
            <a:off x="11777345" y="5017770"/>
            <a:ext cx="436880" cy="1524000"/>
          </a:xfrm>
          <a:custGeom>
            <a:avLst/>
            <a:gdLst>
              <a:gd name="connsiteX0" fmla="*/ 12 w 688"/>
              <a:gd name="connsiteY0" fmla="*/ 2400 h 2400"/>
              <a:gd name="connsiteX1" fmla="*/ 0 w 688"/>
              <a:gd name="connsiteY1" fmla="*/ 0 h 2400"/>
              <a:gd name="connsiteX2" fmla="*/ 688 w 688"/>
              <a:gd name="connsiteY2" fmla="*/ 1200 h 2400"/>
              <a:gd name="connsiteX3" fmla="*/ 12 w 688"/>
              <a:gd name="connsiteY3" fmla="*/ 2400 h 2400"/>
            </a:gdLst>
            <a:ahLst/>
            <a:cxnLst>
              <a:cxn ang="0">
                <a:pos x="connsiteX0" y="connsiteY0"/>
              </a:cxn>
              <a:cxn ang="0">
                <a:pos x="connsiteX1" y="connsiteY1"/>
              </a:cxn>
              <a:cxn ang="0">
                <a:pos x="connsiteX2" y="connsiteY2"/>
              </a:cxn>
              <a:cxn ang="0">
                <a:pos x="connsiteX3" y="connsiteY3"/>
              </a:cxn>
            </a:cxnLst>
            <a:rect l="l" t="t" r="r" b="b"/>
            <a:pathLst>
              <a:path w="688" h="2400">
                <a:moveTo>
                  <a:pt x="12" y="2400"/>
                </a:moveTo>
                <a:lnTo>
                  <a:pt x="0" y="0"/>
                </a:lnTo>
                <a:lnTo>
                  <a:pt x="688" y="1200"/>
                </a:lnTo>
                <a:lnTo>
                  <a:pt x="12" y="24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flipV="1">
            <a:off x="11735435" y="5871210"/>
            <a:ext cx="310515" cy="5645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flipV="1">
            <a:off x="5074920" y="5871845"/>
            <a:ext cx="66605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04165" y="1737360"/>
            <a:ext cx="6956425" cy="563880"/>
            <a:chOff x="353" y="2660"/>
            <a:chExt cx="10955" cy="888"/>
          </a:xfrm>
        </p:grpSpPr>
        <p:cxnSp>
          <p:nvCxnSpPr>
            <p:cNvPr id="7" name="直接连接符 6"/>
            <p:cNvCxnSpPr/>
            <p:nvPr/>
          </p:nvCxnSpPr>
          <p:spPr>
            <a:xfrm>
              <a:off x="353" y="2660"/>
              <a:ext cx="489" cy="8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0" y="3526"/>
              <a:ext cx="104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0" name="图片 19" descr="024"/>
          <p:cNvPicPr>
            <a:picLocks noChangeAspect="1"/>
          </p:cNvPicPr>
          <p:nvPr/>
        </p:nvPicPr>
        <p:blipFill>
          <a:blip r:embed="rId2" cstate="print"/>
          <a:stretch>
            <a:fillRect/>
          </a:stretch>
        </p:blipFill>
        <p:spPr>
          <a:xfrm>
            <a:off x="186055" y="-21590"/>
            <a:ext cx="1019175" cy="1113155"/>
          </a:xfrm>
          <a:prstGeom prst="rect">
            <a:avLst/>
          </a:prstGeom>
        </p:spPr>
      </p:pic>
      <p:sp>
        <p:nvSpPr>
          <p:cNvPr id="22" name="文本框 21"/>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23" name="文本框 22"/>
          <p:cNvSpPr txBox="1"/>
          <p:nvPr/>
        </p:nvSpPr>
        <p:spPr>
          <a:xfrm>
            <a:off x="1359535" y="706755"/>
            <a:ext cx="4245610" cy="96647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2.3.无人机空中巡逻及事故应急服务</a:t>
            </a:r>
          </a:p>
          <a:p>
            <a:r>
              <a:rPr lang="en-US" altLang="zh-CN" sz="2000">
                <a:solidFill>
                  <a:schemeClr val="bg1">
                    <a:lumMod val="85000"/>
                  </a:schemeClr>
                </a:solidFill>
                <a:latin typeface="微软雅黑" panose="020B0503020204020204" charset="-122"/>
                <a:ea typeface="微软雅黑" panose="020B0503020204020204" charset="-122"/>
              </a:rPr>
              <a:t>2.3.1收费站巡逻</a:t>
            </a:r>
          </a:p>
          <a:p>
            <a:endParaRPr lang="en-US" altLang="zh-CN" sz="1600">
              <a:solidFill>
                <a:schemeClr val="bg1">
                  <a:lumMod val="85000"/>
                </a:schemeClr>
              </a:solidFill>
              <a:latin typeface="微软雅黑" panose="020B0503020204020204" charset="-122"/>
              <a:ea typeface="微软雅黑" panose="020B0503020204020204" charset="-122"/>
            </a:endParaRPr>
          </a:p>
        </p:txBody>
      </p:sp>
      <p:sp>
        <p:nvSpPr>
          <p:cNvPr id="24" name="矩形 23"/>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26" name="文本框 25"/>
          <p:cNvSpPr txBox="1"/>
          <p:nvPr/>
        </p:nvSpPr>
        <p:spPr>
          <a:xfrm>
            <a:off x="839470" y="1859915"/>
            <a:ext cx="3441065" cy="31940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空中巡逻高清1080p视频采集</a:t>
            </a:r>
          </a:p>
        </p:txBody>
      </p:sp>
      <p:sp>
        <p:nvSpPr>
          <p:cNvPr id="100" name="文本框 99"/>
          <p:cNvSpPr txBox="1"/>
          <p:nvPr/>
        </p:nvSpPr>
        <p:spPr>
          <a:xfrm>
            <a:off x="8425180" y="5993765"/>
            <a:ext cx="3310255" cy="319405"/>
          </a:xfrm>
          <a:prstGeom prst="rect">
            <a:avLst/>
          </a:prstGeom>
          <a:noFill/>
          <a:ln w="9525">
            <a:noFill/>
          </a:ln>
        </p:spPr>
        <p:txBody>
          <a:bodyPr wrap="square">
            <a:spAutoFit/>
          </a:bodyPr>
          <a:lstStyle/>
          <a:p>
            <a:pPr marL="0" indent="0" algn="l"/>
            <a:r>
              <a:rPr lang="en-US" altLang="zh-CN" sz="1400" b="0" u="none">
                <a:latin typeface="微软雅黑" panose="020B0503020204020204" charset="-122"/>
                <a:ea typeface="微软雅黑" panose="020B0503020204020204" charset="-122"/>
                <a:cs typeface="宋体" panose="02010600030101010101" pitchFamily="2" charset="-122"/>
              </a:rPr>
              <a:t>1080p</a:t>
            </a:r>
            <a:r>
              <a:rPr lang="zh-CN" altLang="en-US" sz="1400" b="0" u="none">
                <a:latin typeface="微软雅黑" panose="020B0503020204020204" charset="-122"/>
                <a:ea typeface="微软雅黑" panose="020B0503020204020204" charset="-122"/>
                <a:cs typeface="宋体" panose="02010600030101010101" pitchFamily="2" charset="-122"/>
              </a:rPr>
              <a:t>高清监控实况推送指挥大厅屏幕</a:t>
            </a:r>
            <a:endParaRPr lang="zh-CN" altLang="en-US" sz="1400">
              <a:latin typeface="微软雅黑" panose="020B0503020204020204" charset="-122"/>
              <a:ea typeface="微软雅黑" panose="020B0503020204020204" charset="-122"/>
            </a:endParaRPr>
          </a:p>
        </p:txBody>
      </p:sp>
      <p:pic>
        <p:nvPicPr>
          <p:cNvPr id="27" name="图片 26" descr="DJI_0126"/>
          <p:cNvPicPr>
            <a:picLocks noChangeAspect="1"/>
          </p:cNvPicPr>
          <p:nvPr/>
        </p:nvPicPr>
        <p:blipFill>
          <a:blip r:embed="rId3"/>
          <a:srcRect l="9306" t="11605" b="14834"/>
          <a:stretch>
            <a:fillRect/>
          </a:stretch>
        </p:blipFill>
        <p:spPr>
          <a:xfrm>
            <a:off x="600710" y="2393950"/>
            <a:ext cx="7419975" cy="3385185"/>
          </a:xfrm>
          <a:prstGeom prst="rect">
            <a:avLst/>
          </a:prstGeom>
          <a:solidFill>
            <a:schemeClr val="lt1"/>
          </a:solidFill>
        </p:spPr>
      </p:pic>
      <p:pic>
        <p:nvPicPr>
          <p:cNvPr id="30" name="图片 29" descr="指挥大厅"/>
          <p:cNvPicPr>
            <a:picLocks noChangeAspect="1"/>
          </p:cNvPicPr>
          <p:nvPr/>
        </p:nvPicPr>
        <p:blipFill>
          <a:blip r:embed="rId4"/>
          <a:srcRect l="21990" r="284"/>
          <a:stretch>
            <a:fillRect/>
          </a:stretch>
        </p:blipFill>
        <p:spPr>
          <a:xfrm>
            <a:off x="6463665" y="2010410"/>
            <a:ext cx="5214620" cy="416115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66040" y="1527810"/>
            <a:ext cx="436880" cy="1524000"/>
          </a:xfrm>
          <a:custGeom>
            <a:avLst/>
            <a:gdLst>
              <a:gd name="connsiteX0" fmla="*/ 12 w 688"/>
              <a:gd name="connsiteY0" fmla="*/ 2400 h 2400"/>
              <a:gd name="connsiteX1" fmla="*/ 0 w 688"/>
              <a:gd name="connsiteY1" fmla="*/ 0 h 2400"/>
              <a:gd name="connsiteX2" fmla="*/ 688 w 688"/>
              <a:gd name="connsiteY2" fmla="*/ 1200 h 2400"/>
              <a:gd name="connsiteX3" fmla="*/ 12 w 688"/>
              <a:gd name="connsiteY3" fmla="*/ 2400 h 2400"/>
            </a:gdLst>
            <a:ahLst/>
            <a:cxnLst>
              <a:cxn ang="0">
                <a:pos x="connsiteX0" y="connsiteY0"/>
              </a:cxn>
              <a:cxn ang="0">
                <a:pos x="connsiteX1" y="connsiteY1"/>
              </a:cxn>
              <a:cxn ang="0">
                <a:pos x="connsiteX2" y="connsiteY2"/>
              </a:cxn>
              <a:cxn ang="0">
                <a:pos x="connsiteX3" y="connsiteY3"/>
              </a:cxn>
            </a:cxnLst>
            <a:rect l="l" t="t" r="r" b="b"/>
            <a:pathLst>
              <a:path w="688" h="2400">
                <a:moveTo>
                  <a:pt x="12" y="2400"/>
                </a:moveTo>
                <a:lnTo>
                  <a:pt x="0" y="0"/>
                </a:lnTo>
                <a:lnTo>
                  <a:pt x="688" y="1200"/>
                </a:lnTo>
                <a:lnTo>
                  <a:pt x="12" y="24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flipH="1">
            <a:off x="11777345" y="5017770"/>
            <a:ext cx="436880" cy="1524000"/>
          </a:xfrm>
          <a:custGeom>
            <a:avLst/>
            <a:gdLst>
              <a:gd name="connsiteX0" fmla="*/ 12 w 688"/>
              <a:gd name="connsiteY0" fmla="*/ 2400 h 2400"/>
              <a:gd name="connsiteX1" fmla="*/ 0 w 688"/>
              <a:gd name="connsiteY1" fmla="*/ 0 h 2400"/>
              <a:gd name="connsiteX2" fmla="*/ 688 w 688"/>
              <a:gd name="connsiteY2" fmla="*/ 1200 h 2400"/>
              <a:gd name="connsiteX3" fmla="*/ 12 w 688"/>
              <a:gd name="connsiteY3" fmla="*/ 2400 h 2400"/>
            </a:gdLst>
            <a:ahLst/>
            <a:cxnLst>
              <a:cxn ang="0">
                <a:pos x="connsiteX0" y="connsiteY0"/>
              </a:cxn>
              <a:cxn ang="0">
                <a:pos x="connsiteX1" y="connsiteY1"/>
              </a:cxn>
              <a:cxn ang="0">
                <a:pos x="connsiteX2" y="connsiteY2"/>
              </a:cxn>
              <a:cxn ang="0">
                <a:pos x="connsiteX3" y="connsiteY3"/>
              </a:cxn>
            </a:cxnLst>
            <a:rect l="l" t="t" r="r" b="b"/>
            <a:pathLst>
              <a:path w="688" h="2400">
                <a:moveTo>
                  <a:pt x="12" y="2400"/>
                </a:moveTo>
                <a:lnTo>
                  <a:pt x="0" y="0"/>
                </a:lnTo>
                <a:lnTo>
                  <a:pt x="688" y="1200"/>
                </a:lnTo>
                <a:lnTo>
                  <a:pt x="12" y="24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flipV="1">
            <a:off x="11735435" y="5871210"/>
            <a:ext cx="310515" cy="5645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flipV="1">
            <a:off x="5074920" y="5871845"/>
            <a:ext cx="66605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04165" y="1737360"/>
            <a:ext cx="6956425" cy="563880"/>
            <a:chOff x="353" y="2660"/>
            <a:chExt cx="10955" cy="888"/>
          </a:xfrm>
        </p:grpSpPr>
        <p:cxnSp>
          <p:nvCxnSpPr>
            <p:cNvPr id="7" name="直接连接符 6"/>
            <p:cNvCxnSpPr/>
            <p:nvPr/>
          </p:nvCxnSpPr>
          <p:spPr>
            <a:xfrm>
              <a:off x="353" y="2660"/>
              <a:ext cx="489" cy="8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0" y="3526"/>
              <a:ext cx="104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0" name="图片 19" descr="024"/>
          <p:cNvPicPr>
            <a:picLocks noChangeAspect="1"/>
          </p:cNvPicPr>
          <p:nvPr/>
        </p:nvPicPr>
        <p:blipFill>
          <a:blip r:embed="rId2" cstate="print"/>
          <a:stretch>
            <a:fillRect/>
          </a:stretch>
        </p:blipFill>
        <p:spPr>
          <a:xfrm>
            <a:off x="186055" y="-21590"/>
            <a:ext cx="1019175" cy="1113155"/>
          </a:xfrm>
          <a:prstGeom prst="rect">
            <a:avLst/>
          </a:prstGeom>
        </p:spPr>
      </p:pic>
      <p:sp>
        <p:nvSpPr>
          <p:cNvPr id="22" name="文本框 21"/>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23" name="文本框 22"/>
          <p:cNvSpPr txBox="1"/>
          <p:nvPr/>
        </p:nvSpPr>
        <p:spPr>
          <a:xfrm>
            <a:off x="1359535" y="706755"/>
            <a:ext cx="4245610" cy="96647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2.3.无人机空中巡逻及事故应急服务</a:t>
            </a:r>
          </a:p>
          <a:p>
            <a:r>
              <a:rPr lang="en-US" altLang="zh-CN" sz="2000">
                <a:solidFill>
                  <a:schemeClr val="bg1">
                    <a:lumMod val="85000"/>
                  </a:schemeClr>
                </a:solidFill>
                <a:latin typeface="微软雅黑" panose="020B0503020204020204" charset="-122"/>
                <a:ea typeface="微软雅黑" panose="020B0503020204020204" charset="-122"/>
              </a:rPr>
              <a:t>2.3.2立交巡检</a:t>
            </a:r>
          </a:p>
          <a:p>
            <a:endParaRPr lang="en-US" altLang="zh-CN" sz="1600">
              <a:solidFill>
                <a:schemeClr val="bg1">
                  <a:lumMod val="85000"/>
                </a:schemeClr>
              </a:solidFill>
              <a:latin typeface="微软雅黑" panose="020B0503020204020204" charset="-122"/>
              <a:ea typeface="微软雅黑" panose="020B0503020204020204" charset="-122"/>
            </a:endParaRPr>
          </a:p>
        </p:txBody>
      </p:sp>
      <p:sp>
        <p:nvSpPr>
          <p:cNvPr id="24" name="矩形 23"/>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26" name="文本框 25"/>
          <p:cNvSpPr txBox="1"/>
          <p:nvPr/>
        </p:nvSpPr>
        <p:spPr>
          <a:xfrm>
            <a:off x="819785" y="1859915"/>
            <a:ext cx="3441065" cy="31940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指挥大厅可实时自主遥控监控云台及变焦</a:t>
            </a:r>
          </a:p>
        </p:txBody>
      </p:sp>
      <p:sp>
        <p:nvSpPr>
          <p:cNvPr id="100" name="文本框 99"/>
          <p:cNvSpPr txBox="1"/>
          <p:nvPr/>
        </p:nvSpPr>
        <p:spPr>
          <a:xfrm>
            <a:off x="5732780" y="5993765"/>
            <a:ext cx="6002655" cy="532765"/>
          </a:xfrm>
          <a:prstGeom prst="rect">
            <a:avLst/>
          </a:prstGeom>
          <a:noFill/>
          <a:ln w="9525">
            <a:noFill/>
          </a:ln>
        </p:spPr>
        <p:txBody>
          <a:bodyPr wrap="square">
            <a:spAutoFit/>
          </a:bodyPr>
          <a:lstStyle/>
          <a:p>
            <a:pPr marL="0" indent="0" algn="r"/>
            <a:r>
              <a:rPr sz="1400" b="0" u="none">
                <a:latin typeface="微软雅黑" panose="020B0503020204020204" charset="-122"/>
                <a:ea typeface="微软雅黑" panose="020B0503020204020204" charset="-122"/>
                <a:cs typeface="宋体" panose="02010600030101010101" pitchFamily="2" charset="-122"/>
              </a:rPr>
              <a:t>可多个不同地点指挥大厅同时在线监控</a:t>
            </a:r>
          </a:p>
          <a:p>
            <a:pPr marL="0" indent="0" algn="r"/>
            <a:r>
              <a:rPr sz="1400" b="0" u="none">
                <a:latin typeface="微软雅黑" panose="020B0503020204020204" charset="-122"/>
                <a:ea typeface="微软雅黑" panose="020B0503020204020204" charset="-122"/>
                <a:cs typeface="宋体" panose="02010600030101010101" pitchFamily="2" charset="-122"/>
              </a:rPr>
              <a:t>可多个电脑终端、手机终端同时显示多架不同地点无人机的实时监控视频</a:t>
            </a:r>
          </a:p>
        </p:txBody>
      </p:sp>
      <p:pic>
        <p:nvPicPr>
          <p:cNvPr id="30" name="图片 29" descr="指挥大厅"/>
          <p:cNvPicPr>
            <a:picLocks noChangeAspect="1"/>
          </p:cNvPicPr>
          <p:nvPr/>
        </p:nvPicPr>
        <p:blipFill>
          <a:blip r:embed="rId3"/>
          <a:srcRect l="21990" r="284"/>
          <a:stretch>
            <a:fillRect/>
          </a:stretch>
        </p:blipFill>
        <p:spPr>
          <a:xfrm>
            <a:off x="6463665" y="2029460"/>
            <a:ext cx="5214620" cy="4142105"/>
          </a:xfrm>
          <a:prstGeom prst="rect">
            <a:avLst/>
          </a:prstGeom>
        </p:spPr>
      </p:pic>
      <p:pic>
        <p:nvPicPr>
          <p:cNvPr id="3" name="图片 6" descr="PC端改进B"/>
          <p:cNvPicPr>
            <a:picLocks noChangeAspect="1"/>
          </p:cNvPicPr>
          <p:nvPr/>
        </p:nvPicPr>
        <p:blipFill>
          <a:blip r:embed="rId4" cstate="print"/>
          <a:stretch>
            <a:fillRect/>
          </a:stretch>
        </p:blipFill>
        <p:spPr>
          <a:xfrm>
            <a:off x="600710" y="2413635"/>
            <a:ext cx="6203315" cy="336550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 184"/>
          <p:cNvSpPr/>
          <p:nvPr/>
        </p:nvSpPr>
        <p:spPr>
          <a:xfrm>
            <a:off x="8582660" y="3073400"/>
            <a:ext cx="2778760" cy="280797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矩形 1"/>
          <p:cNvSpPr/>
          <p:nvPr/>
        </p:nvSpPr>
        <p:spPr>
          <a:xfrm flipV="1">
            <a:off x="-29845" y="6441440"/>
            <a:ext cx="12320905" cy="44767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flipV="1">
            <a:off x="-29845" y="2406015"/>
            <a:ext cx="12251690" cy="8572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359535" y="1969135"/>
            <a:ext cx="3828415" cy="598170"/>
          </a:xfrm>
          <a:prstGeom prst="rect">
            <a:avLst/>
          </a:prstGeom>
          <a:noFill/>
        </p:spPr>
        <p:txBody>
          <a:bodyPr wrap="square" rtlCol="0">
            <a:spAutoFit/>
          </a:bodyPr>
          <a:lstStyle/>
          <a:p>
            <a:pPr algn="l"/>
            <a:r>
              <a:rPr>
                <a:solidFill>
                  <a:schemeClr val="bg1">
                    <a:lumMod val="50000"/>
                  </a:schemeClr>
                </a:solidFill>
                <a:latin typeface="微软雅黑" panose="020B0503020204020204" charset="-122"/>
                <a:ea typeface="微软雅黑" panose="020B0503020204020204" charset="-122"/>
              </a:rPr>
              <a:t>可实现空中实时喊话指挥</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pic>
        <p:nvPicPr>
          <p:cNvPr id="4" name="图片 3" descr="024"/>
          <p:cNvPicPr>
            <a:picLocks noChangeAspect="1"/>
          </p:cNvPicPr>
          <p:nvPr/>
        </p:nvPicPr>
        <p:blipFill>
          <a:blip r:embed="rId3" cstate="print"/>
          <a:stretch>
            <a:fillRect/>
          </a:stretch>
        </p:blipFill>
        <p:spPr>
          <a:xfrm>
            <a:off x="186055" y="-21590"/>
            <a:ext cx="1019175" cy="1113155"/>
          </a:xfrm>
          <a:prstGeom prst="rect">
            <a:avLst/>
          </a:prstGeom>
        </p:spPr>
      </p:pic>
      <p:sp>
        <p:nvSpPr>
          <p:cNvPr id="5" name="文本框 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23" name="文本框 22"/>
          <p:cNvSpPr txBox="1"/>
          <p:nvPr/>
        </p:nvSpPr>
        <p:spPr>
          <a:xfrm>
            <a:off x="1359535" y="706755"/>
            <a:ext cx="4245610" cy="96647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2.3.无人机空中巡逻及事故应急服务</a:t>
            </a:r>
          </a:p>
          <a:p>
            <a:r>
              <a:rPr lang="en-US" altLang="zh-CN" sz="2000">
                <a:solidFill>
                  <a:schemeClr val="bg1">
                    <a:lumMod val="85000"/>
                  </a:schemeClr>
                </a:solidFill>
                <a:latin typeface="微软雅黑" panose="020B0503020204020204" charset="-122"/>
                <a:ea typeface="微软雅黑" panose="020B0503020204020204" charset="-122"/>
              </a:rPr>
              <a:t>2.3.3现场管控、指挥</a:t>
            </a:r>
          </a:p>
          <a:p>
            <a:endParaRPr lang="en-US" altLang="zh-CN" sz="1600">
              <a:solidFill>
                <a:schemeClr val="bg1">
                  <a:lumMod val="8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pic>
        <p:nvPicPr>
          <p:cNvPr id="3" name="图片 -2147482595" descr="挂载设备1"/>
          <p:cNvPicPr>
            <a:picLocks noChangeAspect="1"/>
          </p:cNvPicPr>
          <p:nvPr/>
        </p:nvPicPr>
        <p:blipFill>
          <a:blip r:embed="rId4"/>
          <a:stretch>
            <a:fillRect/>
          </a:stretch>
        </p:blipFill>
        <p:spPr>
          <a:xfrm>
            <a:off x="1397635" y="2863215"/>
            <a:ext cx="6297930" cy="3459480"/>
          </a:xfrm>
          <a:prstGeom prst="rect">
            <a:avLst/>
          </a:prstGeom>
          <a:noFill/>
          <a:ln w="9525">
            <a:noFill/>
          </a:ln>
        </p:spPr>
      </p:pic>
      <p:pic>
        <p:nvPicPr>
          <p:cNvPr id="12" name="图片 11" descr="022"/>
          <p:cNvPicPr>
            <a:picLocks noChangeAspect="1"/>
          </p:cNvPicPr>
          <p:nvPr/>
        </p:nvPicPr>
        <p:blipFill>
          <a:blip r:embed="rId5"/>
          <a:stretch>
            <a:fillRect/>
          </a:stretch>
        </p:blipFill>
        <p:spPr>
          <a:xfrm flipV="1">
            <a:off x="2544445" y="3947160"/>
            <a:ext cx="7477125" cy="2217420"/>
          </a:xfrm>
          <a:prstGeom prst="rect">
            <a:avLst/>
          </a:prstGeom>
        </p:spPr>
      </p:pic>
      <p:pic>
        <p:nvPicPr>
          <p:cNvPr id="14" name="图片 13" descr="喊话器200W汽笛喇叭"/>
          <p:cNvPicPr>
            <a:picLocks noChangeAspect="1"/>
          </p:cNvPicPr>
          <p:nvPr/>
        </p:nvPicPr>
        <p:blipFill>
          <a:blip r:embed="rId6"/>
          <a:stretch>
            <a:fillRect/>
          </a:stretch>
        </p:blipFill>
        <p:spPr>
          <a:xfrm>
            <a:off x="8014970" y="3475355"/>
            <a:ext cx="4345305" cy="3717290"/>
          </a:xfrm>
          <a:prstGeom prst="rect">
            <a:avLst/>
          </a:prstGeom>
        </p:spPr>
      </p:pic>
    </p:spTree>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24"/>
          <p:cNvPicPr>
            <a:picLocks noChangeAspect="1"/>
          </p:cNvPicPr>
          <p:nvPr/>
        </p:nvPicPr>
        <p:blipFill>
          <a:blip r:embed="rId3" cstate="print"/>
          <a:stretch>
            <a:fillRect/>
          </a:stretch>
        </p:blipFill>
        <p:spPr>
          <a:xfrm>
            <a:off x="195580" y="-26670"/>
            <a:ext cx="1019175" cy="1113155"/>
          </a:xfrm>
          <a:prstGeom prst="rect">
            <a:avLst/>
          </a:prstGeom>
        </p:spPr>
      </p:pic>
      <p:sp>
        <p:nvSpPr>
          <p:cNvPr id="2" name="矩形 1"/>
          <p:cNvSpPr/>
          <p:nvPr/>
        </p:nvSpPr>
        <p:spPr>
          <a:xfrm flipV="1">
            <a:off x="-29845" y="6669405"/>
            <a:ext cx="12320905" cy="219710"/>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flipV="1">
            <a:off x="-29845" y="2389505"/>
            <a:ext cx="12251690" cy="8572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359535" y="1673225"/>
            <a:ext cx="4727575" cy="872490"/>
          </a:xfrm>
          <a:prstGeom prst="rect">
            <a:avLst/>
          </a:prstGeom>
          <a:noFill/>
        </p:spPr>
        <p:txBody>
          <a:bodyPr wrap="square" rtlCol="0">
            <a:spAutoFit/>
          </a:bodyPr>
          <a:lstStyle/>
          <a:p>
            <a:pPr algn="l"/>
            <a:r>
              <a:rPr dirty="0">
                <a:solidFill>
                  <a:schemeClr val="bg1">
                    <a:lumMod val="50000"/>
                  </a:schemeClr>
                </a:solidFill>
                <a:latin typeface="微软雅黑" panose="020B0503020204020204" charset="-122"/>
                <a:ea typeface="微软雅黑" panose="020B0503020204020204" charset="-122"/>
              </a:rPr>
              <a:t>飞行巡逻直线距离可达10km</a:t>
            </a:r>
          </a:p>
          <a:p>
            <a:pPr algn="l"/>
            <a:r>
              <a:rPr dirty="0">
                <a:solidFill>
                  <a:schemeClr val="bg1">
                    <a:lumMod val="50000"/>
                  </a:schemeClr>
                </a:solidFill>
                <a:latin typeface="微软雅黑" panose="020B0503020204020204" charset="-122"/>
                <a:ea typeface="微软雅黑" panose="020B0503020204020204" charset="-122"/>
              </a:rPr>
              <a:t>空中不间断飞行巡逻续航时间≈50分钟</a:t>
            </a:r>
          </a:p>
          <a:p>
            <a:pPr algn="l"/>
            <a:endParaRPr lang="zh-CN" altLang="en-US" sz="1400" dirty="0">
              <a:solidFill>
                <a:schemeClr val="bg1">
                  <a:lumMod val="50000"/>
                </a:schemeClr>
              </a:solidFill>
              <a:latin typeface="华文细黑" panose="02010600040101010101" charset="-122"/>
              <a:ea typeface="华文细黑" panose="02010600040101010101" charset="-122"/>
            </a:endParaRPr>
          </a:p>
        </p:txBody>
      </p:sp>
      <p:sp>
        <p:nvSpPr>
          <p:cNvPr id="5" name="文本框 4"/>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23" name="文本框 22"/>
          <p:cNvSpPr txBox="1"/>
          <p:nvPr/>
        </p:nvSpPr>
        <p:spPr>
          <a:xfrm>
            <a:off x="1359535" y="706755"/>
            <a:ext cx="4245610" cy="96647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2.3.无人机空中巡逻及事故应急服务</a:t>
            </a:r>
          </a:p>
          <a:p>
            <a:r>
              <a:rPr lang="en-US" altLang="zh-CN" sz="2000">
                <a:solidFill>
                  <a:schemeClr val="bg1">
                    <a:lumMod val="85000"/>
                  </a:schemeClr>
                </a:solidFill>
                <a:latin typeface="微软雅黑" panose="020B0503020204020204" charset="-122"/>
                <a:ea typeface="微软雅黑" panose="020B0503020204020204" charset="-122"/>
              </a:rPr>
              <a:t>2.3.4高速例行巡线</a:t>
            </a:r>
          </a:p>
          <a:p>
            <a:endParaRPr lang="en-US" altLang="zh-CN" sz="1600">
              <a:solidFill>
                <a:schemeClr val="bg1">
                  <a:lumMod val="8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pic>
        <p:nvPicPr>
          <p:cNvPr id="8" name="图片 11" descr="QQ截图20160919172905"/>
          <p:cNvPicPr>
            <a:picLocks noChangeAspect="1"/>
          </p:cNvPicPr>
          <p:nvPr/>
        </p:nvPicPr>
        <p:blipFill>
          <a:blip r:embed="rId4">
            <a:lum bright="6000"/>
          </a:blip>
          <a:stretch>
            <a:fillRect/>
          </a:stretch>
        </p:blipFill>
        <p:spPr>
          <a:xfrm>
            <a:off x="1359535" y="3347720"/>
            <a:ext cx="4131310" cy="2856865"/>
          </a:xfrm>
          <a:prstGeom prst="rect">
            <a:avLst/>
          </a:prstGeom>
          <a:noFill/>
          <a:ln w="9525">
            <a:noFill/>
          </a:ln>
        </p:spPr>
      </p:pic>
      <p:pic>
        <p:nvPicPr>
          <p:cNvPr id="3" name="图片 2"/>
          <p:cNvPicPr>
            <a:picLocks noChangeAspect="1"/>
          </p:cNvPicPr>
          <p:nvPr/>
        </p:nvPicPr>
        <p:blipFill>
          <a:blip r:embed="rId5"/>
          <a:stretch>
            <a:fillRect/>
          </a:stretch>
        </p:blipFill>
        <p:spPr>
          <a:xfrm>
            <a:off x="5732780" y="3347720"/>
            <a:ext cx="5396865" cy="2891155"/>
          </a:xfrm>
          <a:prstGeom prst="rect">
            <a:avLst/>
          </a:prstGeom>
        </p:spPr>
      </p:pic>
      <p:sp>
        <p:nvSpPr>
          <p:cNvPr id="7" name="文本框 6"/>
          <p:cNvSpPr txBox="1"/>
          <p:nvPr/>
        </p:nvSpPr>
        <p:spPr>
          <a:xfrm>
            <a:off x="5985510" y="1673225"/>
            <a:ext cx="4727575" cy="872490"/>
          </a:xfrm>
          <a:prstGeom prst="rect">
            <a:avLst/>
          </a:prstGeom>
          <a:noFill/>
        </p:spPr>
        <p:txBody>
          <a:bodyPr wrap="square" rtlCol="0">
            <a:spAutoFit/>
          </a:bodyPr>
          <a:lstStyle/>
          <a:p>
            <a:pPr algn="l"/>
            <a:r>
              <a:rPr lang="zh-CN" dirty="0">
                <a:solidFill>
                  <a:schemeClr val="bg1">
                    <a:lumMod val="50000"/>
                  </a:schemeClr>
                </a:solidFill>
                <a:latin typeface="微软雅黑" panose="020B0503020204020204" charset="-122"/>
                <a:ea typeface="微软雅黑" panose="020B0503020204020204" charset="-122"/>
              </a:rPr>
              <a:t>油电固定翼</a:t>
            </a:r>
            <a:r>
              <a:rPr dirty="0">
                <a:solidFill>
                  <a:schemeClr val="bg1">
                    <a:lumMod val="50000"/>
                  </a:schemeClr>
                </a:solidFill>
                <a:latin typeface="微软雅黑" panose="020B0503020204020204" charset="-122"/>
                <a:ea typeface="微软雅黑" panose="020B0503020204020204" charset="-122"/>
              </a:rPr>
              <a:t>巡逻直线距离可达1</a:t>
            </a:r>
            <a:r>
              <a:rPr lang="en-US" dirty="0">
                <a:solidFill>
                  <a:schemeClr val="bg1">
                    <a:lumMod val="50000"/>
                  </a:schemeClr>
                </a:solidFill>
                <a:latin typeface="微软雅黑" panose="020B0503020204020204" charset="-122"/>
                <a:ea typeface="微软雅黑" panose="020B0503020204020204" charset="-122"/>
              </a:rPr>
              <a:t>2</a:t>
            </a:r>
            <a:r>
              <a:rPr dirty="0">
                <a:solidFill>
                  <a:schemeClr val="bg1">
                    <a:lumMod val="50000"/>
                  </a:schemeClr>
                </a:solidFill>
                <a:latin typeface="微软雅黑" panose="020B0503020204020204" charset="-122"/>
                <a:ea typeface="微软雅黑" panose="020B0503020204020204" charset="-122"/>
              </a:rPr>
              <a:t>0km</a:t>
            </a:r>
          </a:p>
          <a:p>
            <a:pPr algn="l"/>
            <a:r>
              <a:rPr dirty="0">
                <a:solidFill>
                  <a:schemeClr val="bg1">
                    <a:lumMod val="50000"/>
                  </a:schemeClr>
                </a:solidFill>
                <a:latin typeface="微软雅黑" panose="020B0503020204020204" charset="-122"/>
                <a:ea typeface="微软雅黑" panose="020B0503020204020204" charset="-122"/>
              </a:rPr>
              <a:t>空中不间断飞行巡逻续航时间≈</a:t>
            </a:r>
            <a:r>
              <a:rPr lang="en-US" dirty="0">
                <a:solidFill>
                  <a:schemeClr val="bg1">
                    <a:lumMod val="50000"/>
                  </a:schemeClr>
                </a:solidFill>
                <a:latin typeface="微软雅黑" panose="020B0503020204020204" charset="-122"/>
                <a:ea typeface="微软雅黑" panose="020B0503020204020204" charset="-122"/>
              </a:rPr>
              <a:t>18</a:t>
            </a:r>
            <a:r>
              <a:rPr dirty="0">
                <a:solidFill>
                  <a:schemeClr val="bg1">
                    <a:lumMod val="50000"/>
                  </a:schemeClr>
                </a:solidFill>
                <a:latin typeface="微软雅黑" panose="020B0503020204020204" charset="-122"/>
                <a:ea typeface="微软雅黑" panose="020B0503020204020204" charset="-122"/>
              </a:rPr>
              <a:t>0分钟</a:t>
            </a:r>
          </a:p>
          <a:p>
            <a:pPr algn="l"/>
            <a:endParaRPr lang="zh-CN" altLang="en-US" sz="1400" dirty="0">
              <a:solidFill>
                <a:schemeClr val="bg1">
                  <a:lumMod val="50000"/>
                </a:schemeClr>
              </a:solidFill>
              <a:latin typeface="华文细黑" panose="02010600040101010101" charset="-122"/>
              <a:ea typeface="华文细黑" panose="02010600040101010101" charset="-122"/>
            </a:endParaRPr>
          </a:p>
        </p:txBody>
      </p:sp>
    </p:spTree>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合并 8"/>
          <p:cNvSpPr/>
          <p:nvPr/>
        </p:nvSpPr>
        <p:spPr>
          <a:xfrm>
            <a:off x="4203700" y="1686560"/>
            <a:ext cx="4015740" cy="2799080"/>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9065" y="2294890"/>
            <a:ext cx="4466590" cy="1582420"/>
          </a:xfrm>
          <a:prstGeom prst="rect">
            <a:avLst/>
          </a:prstGeom>
          <a:noFill/>
        </p:spPr>
        <p:txBody>
          <a:bodyPr wrap="square" rtlCol="0">
            <a:spAutoFit/>
          </a:bodyPr>
          <a:lstStyle/>
          <a:p>
            <a:pPr algn="r"/>
            <a:r>
              <a:rPr lang="zh-CN" altLang="en-US" sz="9600">
                <a:solidFill>
                  <a:srgbClr val="4DFFF9"/>
                </a:solidFill>
                <a:latin typeface="Impact" panose="020B0806030902050204" charset="0"/>
                <a:ea typeface="华文琥珀" panose="02010800040101010101" charset="-122"/>
              </a:rPr>
              <a:t>P</a:t>
            </a:r>
            <a:r>
              <a:rPr lang="zh-CN" altLang="en-US" sz="4800">
                <a:solidFill>
                  <a:schemeClr val="bg1">
                    <a:lumMod val="65000"/>
                  </a:schemeClr>
                </a:solidFill>
                <a:latin typeface="Impact" panose="020B0806030902050204" charset="0"/>
                <a:ea typeface="华文琥珀" panose="02010800040101010101" charset="-122"/>
              </a:rPr>
              <a:t>ART</a:t>
            </a:r>
            <a:r>
              <a:rPr lang="zh-CN" altLang="en-US" sz="9600">
                <a:solidFill>
                  <a:schemeClr val="bg1">
                    <a:lumMod val="50000"/>
                  </a:schemeClr>
                </a:solidFill>
                <a:effectLst>
                  <a:outerShdw blurRad="38100" dist="19050" dir="2700000" algn="tl" rotWithShape="0">
                    <a:schemeClr val="dk1">
                      <a:alpha val="40000"/>
                    </a:schemeClr>
                  </a:outerShdw>
                </a:effectLst>
                <a:latin typeface="Bauhaus 93" panose="04030905020B02020C02" charset="0"/>
                <a:ea typeface="造字工房力黑（非商用）常规体" charset="-122"/>
              </a:rPr>
              <a:t>0</a:t>
            </a:r>
            <a:r>
              <a:rPr lang="en-US" altLang="zh-CN" sz="9600">
                <a:solidFill>
                  <a:schemeClr val="bg1">
                    <a:lumMod val="50000"/>
                  </a:schemeClr>
                </a:solidFill>
                <a:effectLst>
                  <a:outerShdw blurRad="38100" dist="19050" dir="2700000" algn="tl" rotWithShape="0">
                    <a:schemeClr val="dk1">
                      <a:alpha val="40000"/>
                    </a:schemeClr>
                  </a:outerShdw>
                </a:effectLst>
                <a:latin typeface="Bauhaus 93" panose="04030905020B02020C02" charset="0"/>
                <a:ea typeface="造字工房力黑（非商用）常规体" charset="-122"/>
              </a:rPr>
              <a:t>3</a:t>
            </a:r>
          </a:p>
        </p:txBody>
      </p:sp>
      <p:sp>
        <p:nvSpPr>
          <p:cNvPr id="8" name="矩形 7"/>
          <p:cNvSpPr/>
          <p:nvPr/>
        </p:nvSpPr>
        <p:spPr>
          <a:xfrm flipH="1">
            <a:off x="5749290" y="2670175"/>
            <a:ext cx="76200" cy="3487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75655" y="1786890"/>
            <a:ext cx="76200" cy="3284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6977380" y="2831465"/>
            <a:ext cx="76200" cy="99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46880" y="1254760"/>
            <a:ext cx="3923030" cy="395605"/>
          </a:xfrm>
          <a:custGeom>
            <a:avLst/>
            <a:gdLst>
              <a:gd name="connsiteX0" fmla="*/ 0 w 6178"/>
              <a:gd name="connsiteY0" fmla="*/ 623 h 623"/>
              <a:gd name="connsiteX1" fmla="*/ 5844 w 6178"/>
              <a:gd name="connsiteY1" fmla="*/ 0 h 623"/>
              <a:gd name="connsiteX2" fmla="*/ 6178 w 6178"/>
              <a:gd name="connsiteY2" fmla="*/ 601 h 623"/>
              <a:gd name="connsiteX3" fmla="*/ 0 w 6178"/>
              <a:gd name="connsiteY3" fmla="*/ 623 h 623"/>
            </a:gdLst>
            <a:ahLst/>
            <a:cxnLst>
              <a:cxn ang="0">
                <a:pos x="connsiteX0" y="connsiteY0"/>
              </a:cxn>
              <a:cxn ang="0">
                <a:pos x="connsiteX1" y="connsiteY1"/>
              </a:cxn>
              <a:cxn ang="0">
                <a:pos x="connsiteX2" y="connsiteY2"/>
              </a:cxn>
              <a:cxn ang="0">
                <a:pos x="connsiteX3" y="connsiteY3"/>
              </a:cxn>
            </a:cxnLst>
            <a:rect l="l" t="t" r="r" b="b"/>
            <a:pathLst>
              <a:path w="6178" h="623">
                <a:moveTo>
                  <a:pt x="0" y="623"/>
                </a:moveTo>
                <a:lnTo>
                  <a:pt x="5844" y="0"/>
                </a:lnTo>
                <a:lnTo>
                  <a:pt x="6178" y="601"/>
                </a:lnTo>
                <a:lnTo>
                  <a:pt x="0" y="62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16320" y="3829050"/>
            <a:ext cx="5276215" cy="1779905"/>
          </a:xfrm>
          <a:prstGeom prst="rect">
            <a:avLst/>
          </a:prstGeom>
          <a:noFill/>
        </p:spPr>
        <p:txBody>
          <a:bodyPr wrap="square" rtlCol="0">
            <a:spAutoFit/>
          </a:bodyPr>
          <a:lstStyle/>
          <a:p>
            <a:r>
              <a:rPr lang="zh-CN" altLang="en-US" sz="4000">
                <a:solidFill>
                  <a:schemeClr val="bg2">
                    <a:lumMod val="50000"/>
                  </a:schemeClr>
                </a:solidFill>
                <a:latin typeface="微软雅黑" panose="020B0503020204020204" charset="-122"/>
                <a:ea typeface="微软雅黑" panose="020B0503020204020204" charset="-122"/>
              </a:rPr>
              <a:t>无人船航道执勤</a:t>
            </a:r>
          </a:p>
          <a:p>
            <a:r>
              <a:rPr lang="zh-CN" altLang="en-US" sz="4000">
                <a:solidFill>
                  <a:schemeClr val="bg2">
                    <a:lumMod val="50000"/>
                  </a:schemeClr>
                </a:solidFill>
                <a:latin typeface="微软雅黑" panose="020B0503020204020204" charset="-122"/>
                <a:ea typeface="微软雅黑" panose="020B0503020204020204" charset="-122"/>
              </a:rPr>
              <a:t>          应用方案</a:t>
            </a:r>
            <a:endParaRPr lang="en-US" altLang="zh-CN" sz="4000">
              <a:solidFill>
                <a:schemeClr val="bg2">
                  <a:lumMod val="50000"/>
                </a:schemeClr>
              </a:solidFill>
              <a:latin typeface="微软雅黑" panose="020B0503020204020204" charset="-122"/>
              <a:ea typeface="微软雅黑" panose="020B0503020204020204" charset="-122"/>
            </a:endParaRPr>
          </a:p>
          <a:p>
            <a:endParaRPr lang="en-US" altLang="zh-CN" sz="2800">
              <a:solidFill>
                <a:schemeClr val="bg2">
                  <a:lumMod val="50000"/>
                </a:schemeClr>
              </a:solidFill>
              <a:latin typeface="微软雅黑" panose="020B0503020204020204" charset="-122"/>
              <a:ea typeface="微软雅黑" panose="020B0503020204020204" charset="-122"/>
            </a:endParaRPr>
          </a:p>
        </p:txBody>
      </p:sp>
    </p:spTree>
  </p:cSld>
  <p:clrMapOvr>
    <a:masterClrMapping/>
  </p:clrMapOvr>
  <p:transition>
    <p:push dir="u"/>
  </p:transition>
  <p:timing>
    <p:tnLst>
      <p:par>
        <p:cTn id="1" dur="indefinite" restart="never" nodeType="tmRoot"/>
      </p:par>
    </p:tnLst>
    <p:bldLst>
      <p:bldP spid="6" grpId="0"/>
      <p:bldP spid="6" grpId="1"/>
      <p:bldP spid="6" grpId="2"/>
      <p:bldP spid="6" grpId="3"/>
      <p:bldP spid="6" grpId="4"/>
      <p:bldP spid="6" grpId="5"/>
      <p:bldP spid="6" grpId="6"/>
      <p:bldP spid="6" grpId="7"/>
      <p:bldP spid="6" grpId="8"/>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025"/>
          <p:cNvPicPr>
            <a:picLocks noChangeAspect="1"/>
          </p:cNvPicPr>
          <p:nvPr/>
        </p:nvPicPr>
        <p:blipFill>
          <a:blip r:embed="rId3"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3.1.1 </a:t>
            </a:r>
            <a:r>
              <a:rPr lang="zh-CN" altLang="en-US" sz="2000">
                <a:solidFill>
                  <a:schemeClr val="bg1">
                    <a:lumMod val="85000"/>
                  </a:schemeClr>
                </a:solidFill>
                <a:latin typeface="微软雅黑" panose="020B0503020204020204" charset="-122"/>
                <a:ea typeface="微软雅黑" panose="020B0503020204020204" charset="-122"/>
              </a:rPr>
              <a:t>航道全面测量</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97635" y="4906010"/>
            <a:ext cx="2011680" cy="365760"/>
          </a:xfrm>
          <a:prstGeom prst="rect">
            <a:avLst/>
          </a:prstGeom>
          <a:noFill/>
        </p:spPr>
        <p:txBody>
          <a:bodyPr wrap="none" rtlCol="0" anchor="t">
            <a:spAutoFit/>
          </a:bodyPr>
          <a:lstStyle/>
          <a:p>
            <a:r>
              <a:rPr lang="zh-CN" altLang="en-US"/>
              <a:t>传统航道水深测量</a:t>
            </a:r>
          </a:p>
        </p:txBody>
      </p:sp>
      <p:sp>
        <p:nvSpPr>
          <p:cNvPr id="9" name="文本框 8"/>
          <p:cNvSpPr txBox="1"/>
          <p:nvPr/>
        </p:nvSpPr>
        <p:spPr>
          <a:xfrm>
            <a:off x="5919470" y="5892165"/>
            <a:ext cx="4297680" cy="659130"/>
          </a:xfrm>
          <a:prstGeom prst="rect">
            <a:avLst/>
          </a:prstGeom>
          <a:noFill/>
        </p:spPr>
        <p:txBody>
          <a:bodyPr wrap="none" rtlCol="0" anchor="t">
            <a:spAutoFit/>
          </a:bodyPr>
          <a:lstStyle/>
          <a:p>
            <a:pPr algn="l"/>
            <a:r>
              <a:rPr lang="zh-CN" altLang="en-US">
                <a:latin typeface="微软雅黑" panose="020B0503020204020204" charset="-122"/>
                <a:ea typeface="微软雅黑" panose="020B0503020204020204" charset="-122"/>
              </a:rPr>
              <a:t>无人船航道深度、水文实情自动测量</a:t>
            </a:r>
          </a:p>
          <a:p>
            <a:pPr algn="l"/>
            <a:r>
              <a:rPr lang="zh-CN" altLang="en-US">
                <a:latin typeface="微软雅黑" panose="020B0503020204020204" charset="-122"/>
                <a:ea typeface="微软雅黑" panose="020B0503020204020204" charset="-122"/>
              </a:rPr>
              <a:t>高效、精准、全面保障航道通行保障数据</a:t>
            </a:r>
            <a:endParaRPr lang="en-US" altLang="zh-CN">
              <a:latin typeface="微软雅黑" panose="020B0503020204020204" charset="-122"/>
              <a:ea typeface="微软雅黑" panose="020B0503020204020204" charset="-122"/>
            </a:endParaRPr>
          </a:p>
        </p:txBody>
      </p:sp>
      <p:pic>
        <p:nvPicPr>
          <p:cNvPr id="11" name="图片 10" descr="水深数据嘉陵江"/>
          <p:cNvPicPr>
            <a:picLocks noChangeAspect="1"/>
          </p:cNvPicPr>
          <p:nvPr/>
        </p:nvPicPr>
        <p:blipFill>
          <a:blip r:embed="rId4"/>
          <a:stretch>
            <a:fillRect/>
          </a:stretch>
        </p:blipFill>
        <p:spPr>
          <a:xfrm>
            <a:off x="482600" y="1414145"/>
            <a:ext cx="4443730" cy="3491865"/>
          </a:xfrm>
          <a:prstGeom prst="rect">
            <a:avLst/>
          </a:prstGeom>
        </p:spPr>
      </p:pic>
      <p:pic>
        <p:nvPicPr>
          <p:cNvPr id="12" name="图片 11" descr="02"/>
          <p:cNvPicPr>
            <a:picLocks noChangeAspect="1"/>
          </p:cNvPicPr>
          <p:nvPr/>
        </p:nvPicPr>
        <p:blipFill>
          <a:blip r:embed="rId5"/>
          <a:stretch>
            <a:fillRect/>
          </a:stretch>
        </p:blipFill>
        <p:spPr>
          <a:xfrm>
            <a:off x="5919470" y="459740"/>
            <a:ext cx="5585460" cy="2508250"/>
          </a:xfrm>
          <a:prstGeom prst="rect">
            <a:avLst/>
          </a:prstGeom>
        </p:spPr>
      </p:pic>
      <p:pic>
        <p:nvPicPr>
          <p:cNvPr id="13" name="图片 12" descr="人人图片2"/>
          <p:cNvPicPr>
            <a:picLocks noChangeAspect="1"/>
          </p:cNvPicPr>
          <p:nvPr/>
        </p:nvPicPr>
        <p:blipFill>
          <a:blip r:embed="rId6"/>
          <a:stretch>
            <a:fillRect/>
          </a:stretch>
        </p:blipFill>
        <p:spPr>
          <a:xfrm>
            <a:off x="5919470" y="3213100"/>
            <a:ext cx="5584825" cy="2679065"/>
          </a:xfrm>
          <a:prstGeom prst="rect">
            <a:avLst/>
          </a:prstGeom>
        </p:spPr>
      </p:pic>
    </p:spTree>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港口巡逻5"/>
          <p:cNvPicPr>
            <a:picLocks noChangeAspect="1"/>
          </p:cNvPicPr>
          <p:nvPr/>
        </p:nvPicPr>
        <p:blipFill>
          <a:blip r:embed="rId3"/>
          <a:stretch>
            <a:fillRect/>
          </a:stretch>
        </p:blipFill>
        <p:spPr>
          <a:xfrm>
            <a:off x="721995" y="3720465"/>
            <a:ext cx="4509770" cy="2993390"/>
          </a:xfrm>
          <a:prstGeom prst="rect">
            <a:avLst/>
          </a:prstGeom>
        </p:spPr>
      </p:pic>
      <p:pic>
        <p:nvPicPr>
          <p:cNvPr id="17" name="图片 16" descr="1341338437_wxrVkB"/>
          <p:cNvPicPr>
            <a:picLocks noChangeAspect="1"/>
          </p:cNvPicPr>
          <p:nvPr/>
        </p:nvPicPr>
        <p:blipFill>
          <a:blip r:embed="rId4"/>
          <a:stretch>
            <a:fillRect/>
          </a:stretch>
        </p:blipFill>
        <p:spPr>
          <a:xfrm>
            <a:off x="2160270" y="1019175"/>
            <a:ext cx="4438650" cy="2959100"/>
          </a:xfrm>
          <a:prstGeom prst="rect">
            <a:avLst/>
          </a:prstGeom>
        </p:spPr>
      </p:pic>
      <p:pic>
        <p:nvPicPr>
          <p:cNvPr id="7" name="图片 6" descr="025"/>
          <p:cNvPicPr>
            <a:picLocks noChangeAspect="1"/>
          </p:cNvPicPr>
          <p:nvPr/>
        </p:nvPicPr>
        <p:blipFill>
          <a:blip r:embed="rId5"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3.1.2 </a:t>
            </a:r>
            <a:r>
              <a:rPr lang="zh-CN" altLang="en-US" sz="2000">
                <a:solidFill>
                  <a:schemeClr val="bg1">
                    <a:lumMod val="85000"/>
                  </a:schemeClr>
                </a:solidFill>
                <a:latin typeface="微软雅黑" panose="020B0503020204020204" charset="-122"/>
                <a:ea typeface="微软雅黑" panose="020B0503020204020204" charset="-122"/>
              </a:rPr>
              <a:t>航道、港口巡逻</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04685" y="1757045"/>
            <a:ext cx="4719320" cy="933450"/>
          </a:xfrm>
          <a:prstGeom prst="rect">
            <a:avLst/>
          </a:prstGeom>
          <a:noFill/>
        </p:spPr>
        <p:txBody>
          <a:bodyPr wrap="square" rtlCol="0" anchor="t">
            <a:spAutoFit/>
          </a:bodyPr>
          <a:lstStyle/>
          <a:p>
            <a:pPr algn="l"/>
            <a:r>
              <a:rPr lang="zh-CN" altLang="en-US">
                <a:latin typeface="微软雅黑" panose="020B0503020204020204" charset="-122"/>
                <a:ea typeface="微软雅黑" panose="020B0503020204020204" charset="-122"/>
              </a:rPr>
              <a:t>无人船航道港口自动巡逻</a:t>
            </a:r>
          </a:p>
          <a:p>
            <a:pPr algn="l"/>
            <a:r>
              <a:rPr lang="zh-CN" altLang="en-US">
                <a:latin typeface="微软雅黑" panose="020B0503020204020204" charset="-122"/>
                <a:ea typeface="微软雅黑" panose="020B0503020204020204" charset="-122"/>
              </a:rPr>
              <a:t>环保、安全广播</a:t>
            </a:r>
          </a:p>
          <a:p>
            <a:pPr algn="l"/>
            <a:r>
              <a:rPr lang="zh-CN" altLang="zh-CN">
                <a:latin typeface="微软雅黑" panose="020B0503020204020204" charset="-122"/>
                <a:ea typeface="微软雅黑" panose="020B0503020204020204" charset="-122"/>
              </a:rPr>
              <a:t>远程监控、喊话、指挥</a:t>
            </a:r>
          </a:p>
        </p:txBody>
      </p:sp>
      <p:pic>
        <p:nvPicPr>
          <p:cNvPr id="14" name="图片 13" descr="盖亚搭载无人机"/>
          <p:cNvPicPr>
            <a:picLocks noChangeAspect="1"/>
          </p:cNvPicPr>
          <p:nvPr/>
        </p:nvPicPr>
        <p:blipFill>
          <a:blip r:embed="rId6" cstate="print"/>
          <a:stretch>
            <a:fillRect/>
          </a:stretch>
        </p:blipFill>
        <p:spPr>
          <a:xfrm>
            <a:off x="1872615" y="6117590"/>
            <a:ext cx="1062355" cy="596265"/>
          </a:xfrm>
          <a:prstGeom prst="rect">
            <a:avLst/>
          </a:prstGeom>
        </p:spPr>
      </p:pic>
      <p:pic>
        <p:nvPicPr>
          <p:cNvPr id="15" name="图片 14" descr="盖亚搭载无人机"/>
          <p:cNvPicPr>
            <a:picLocks noChangeAspect="1"/>
          </p:cNvPicPr>
          <p:nvPr/>
        </p:nvPicPr>
        <p:blipFill>
          <a:blip r:embed="rId7" cstate="print"/>
          <a:stretch>
            <a:fillRect/>
          </a:stretch>
        </p:blipFill>
        <p:spPr>
          <a:xfrm>
            <a:off x="2831465" y="2917825"/>
            <a:ext cx="1430020" cy="802640"/>
          </a:xfrm>
          <a:prstGeom prst="rect">
            <a:avLst/>
          </a:prstGeom>
        </p:spPr>
      </p:pic>
      <p:pic>
        <p:nvPicPr>
          <p:cNvPr id="16" name="图片 15" descr="盖亚搭载无人机"/>
          <p:cNvPicPr>
            <a:picLocks noChangeAspect="1"/>
          </p:cNvPicPr>
          <p:nvPr/>
        </p:nvPicPr>
        <p:blipFill>
          <a:blip r:embed="rId8" cstate="print"/>
          <a:stretch>
            <a:fillRect/>
          </a:stretch>
        </p:blipFill>
        <p:spPr>
          <a:xfrm>
            <a:off x="6407785" y="3845560"/>
            <a:ext cx="4885055" cy="2742565"/>
          </a:xfrm>
          <a:prstGeom prst="rect">
            <a:avLst/>
          </a:prstGeom>
        </p:spPr>
      </p:pic>
    </p:spTree>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025"/>
          <p:cNvPicPr>
            <a:picLocks noChangeAspect="1"/>
          </p:cNvPicPr>
          <p:nvPr/>
        </p:nvPicPr>
        <p:blipFill>
          <a:blip r:embed="rId3"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4790440"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3.1.3 </a:t>
            </a:r>
            <a:r>
              <a:rPr lang="zh-CN" altLang="en-US" sz="2000">
                <a:solidFill>
                  <a:schemeClr val="bg1">
                    <a:lumMod val="85000"/>
                  </a:schemeClr>
                </a:solidFill>
                <a:latin typeface="微软雅黑" panose="020B0503020204020204" charset="-122"/>
                <a:ea typeface="微软雅黑" panose="020B0503020204020204" charset="-122"/>
              </a:rPr>
              <a:t>航道应急事件水上勘察、水下打捞</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0735" y="5614670"/>
            <a:ext cx="4719320" cy="384810"/>
          </a:xfrm>
          <a:prstGeom prst="rect">
            <a:avLst/>
          </a:prstGeom>
          <a:noFill/>
        </p:spPr>
        <p:txBody>
          <a:bodyPr wrap="square" rtlCol="0" anchor="t">
            <a:spAutoFit/>
          </a:bodyPr>
          <a:lstStyle/>
          <a:p>
            <a:pPr algn="l"/>
            <a:r>
              <a:rPr lang="zh-CN" altLang="zh-CN">
                <a:latin typeface="微软雅黑" panose="020B0503020204020204" charset="-122"/>
                <a:ea typeface="微软雅黑" panose="020B0503020204020204" charset="-122"/>
              </a:rPr>
              <a:t>人身安全风险事件、无人船近距侦查</a:t>
            </a:r>
          </a:p>
        </p:txBody>
      </p:sp>
      <p:pic>
        <p:nvPicPr>
          <p:cNvPr id="2" name="图片 1" descr="水面应急事件"/>
          <p:cNvPicPr>
            <a:picLocks noChangeAspect="1"/>
          </p:cNvPicPr>
          <p:nvPr/>
        </p:nvPicPr>
        <p:blipFill>
          <a:blip r:embed="rId4"/>
          <a:stretch>
            <a:fillRect/>
          </a:stretch>
        </p:blipFill>
        <p:spPr>
          <a:xfrm>
            <a:off x="3356610" y="3462020"/>
            <a:ext cx="2994660" cy="1804035"/>
          </a:xfrm>
          <a:prstGeom prst="rect">
            <a:avLst/>
          </a:prstGeom>
        </p:spPr>
      </p:pic>
      <p:pic>
        <p:nvPicPr>
          <p:cNvPr id="8" name="图片 7" descr="水面应急事件2"/>
          <p:cNvPicPr>
            <a:picLocks noChangeAspect="1"/>
          </p:cNvPicPr>
          <p:nvPr/>
        </p:nvPicPr>
        <p:blipFill>
          <a:blip r:embed="rId5"/>
          <a:stretch>
            <a:fillRect/>
          </a:stretch>
        </p:blipFill>
        <p:spPr>
          <a:xfrm>
            <a:off x="3348990" y="1382395"/>
            <a:ext cx="3002280" cy="1803400"/>
          </a:xfrm>
          <a:prstGeom prst="rect">
            <a:avLst/>
          </a:prstGeom>
        </p:spPr>
      </p:pic>
      <p:pic>
        <p:nvPicPr>
          <p:cNvPr id="11" name="图片 10" descr="95834848"/>
          <p:cNvPicPr>
            <a:picLocks noChangeAspect="1"/>
          </p:cNvPicPr>
          <p:nvPr/>
        </p:nvPicPr>
        <p:blipFill>
          <a:blip r:embed="rId6"/>
          <a:stretch>
            <a:fillRect/>
          </a:stretch>
        </p:blipFill>
        <p:spPr>
          <a:xfrm>
            <a:off x="211455" y="2356485"/>
            <a:ext cx="2398395" cy="1678940"/>
          </a:xfrm>
          <a:prstGeom prst="rect">
            <a:avLst/>
          </a:prstGeom>
        </p:spPr>
      </p:pic>
      <p:sp>
        <p:nvSpPr>
          <p:cNvPr id="12" name="右箭头 11"/>
          <p:cNvSpPr/>
          <p:nvPr/>
        </p:nvSpPr>
        <p:spPr>
          <a:xfrm>
            <a:off x="2805430" y="3185795"/>
            <a:ext cx="348615" cy="31750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水下打捞f"/>
          <p:cNvPicPr>
            <a:picLocks noChangeAspect="1"/>
          </p:cNvPicPr>
          <p:nvPr/>
        </p:nvPicPr>
        <p:blipFill>
          <a:blip r:embed="rId7"/>
          <a:stretch>
            <a:fillRect/>
          </a:stretch>
        </p:blipFill>
        <p:spPr>
          <a:xfrm>
            <a:off x="7832725" y="1803400"/>
            <a:ext cx="3441700" cy="1803400"/>
          </a:xfrm>
          <a:prstGeom prst="rect">
            <a:avLst/>
          </a:prstGeom>
        </p:spPr>
      </p:pic>
      <p:pic>
        <p:nvPicPr>
          <p:cNvPr id="18" name="图片 17" descr="图片1"/>
          <p:cNvPicPr>
            <a:picLocks noChangeAspect="1"/>
          </p:cNvPicPr>
          <p:nvPr/>
        </p:nvPicPr>
        <p:blipFill>
          <a:blip r:embed="rId8"/>
          <a:stretch>
            <a:fillRect/>
          </a:stretch>
        </p:blipFill>
        <p:spPr>
          <a:xfrm>
            <a:off x="7832090" y="4376420"/>
            <a:ext cx="3442335" cy="2160905"/>
          </a:xfrm>
          <a:prstGeom prst="rect">
            <a:avLst/>
          </a:prstGeom>
        </p:spPr>
      </p:pic>
      <p:sp>
        <p:nvSpPr>
          <p:cNvPr id="19" name="右箭头 18"/>
          <p:cNvSpPr/>
          <p:nvPr/>
        </p:nvSpPr>
        <p:spPr>
          <a:xfrm rot="5400000">
            <a:off x="9265920" y="3832225"/>
            <a:ext cx="348615" cy="31750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578090" y="1124585"/>
            <a:ext cx="4719320" cy="384810"/>
          </a:xfrm>
          <a:prstGeom prst="rect">
            <a:avLst/>
          </a:prstGeom>
          <a:noFill/>
        </p:spPr>
        <p:txBody>
          <a:bodyPr wrap="square" rtlCol="0" anchor="t">
            <a:spAutoFit/>
          </a:bodyPr>
          <a:lstStyle/>
          <a:p>
            <a:pPr algn="l"/>
            <a:r>
              <a:rPr lang="zh-CN" altLang="zh-CN">
                <a:latin typeface="微软雅黑" panose="020B0503020204020204" charset="-122"/>
                <a:ea typeface="微软雅黑" panose="020B0503020204020204" charset="-122"/>
              </a:rPr>
              <a:t>应急事件代理潜水员、水下扫描打捞</a:t>
            </a:r>
          </a:p>
        </p:txBody>
      </p:sp>
      <p:cxnSp>
        <p:nvCxnSpPr>
          <p:cNvPr id="21" name="直接连接符 20"/>
          <p:cNvCxnSpPr/>
          <p:nvPr/>
        </p:nvCxnSpPr>
        <p:spPr>
          <a:xfrm>
            <a:off x="7035800" y="282575"/>
            <a:ext cx="0" cy="61112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025"/>
          <p:cNvPicPr>
            <a:picLocks noChangeAspect="1"/>
          </p:cNvPicPr>
          <p:nvPr/>
        </p:nvPicPr>
        <p:blipFill>
          <a:blip r:embed="rId3"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4790440"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3.2.1 </a:t>
            </a:r>
            <a:r>
              <a:rPr lang="zh-CN" altLang="en-US" sz="2000">
                <a:solidFill>
                  <a:schemeClr val="bg1">
                    <a:lumMod val="85000"/>
                  </a:schemeClr>
                </a:solidFill>
                <a:latin typeface="微软雅黑" panose="020B0503020204020204" charset="-122"/>
                <a:ea typeface="微软雅黑" panose="020B0503020204020204" charset="-122"/>
              </a:rPr>
              <a:t>技术实现 </a:t>
            </a:r>
            <a:r>
              <a:rPr lang="en-US" altLang="zh-CN" sz="2000">
                <a:solidFill>
                  <a:schemeClr val="bg1">
                    <a:lumMod val="85000"/>
                  </a:schemeClr>
                </a:solidFill>
                <a:latin typeface="微软雅黑" panose="020B0503020204020204" charset="-122"/>
                <a:ea typeface="微软雅黑" panose="020B0503020204020204" charset="-122"/>
              </a:rPr>
              <a:t>Ploto</a:t>
            </a:r>
            <a:r>
              <a:rPr lang="zh-CN" altLang="zh-CN" sz="2000">
                <a:solidFill>
                  <a:schemeClr val="bg1">
                    <a:lumMod val="85000"/>
                  </a:schemeClr>
                </a:solidFill>
                <a:latin typeface="微软雅黑" panose="020B0503020204020204" charset="-122"/>
                <a:ea typeface="微软雅黑" panose="020B0503020204020204" charset="-122"/>
              </a:rPr>
              <a:t>无人船平台</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08"/>
          <p:cNvPicPr>
            <a:picLocks noChangeAspect="1"/>
          </p:cNvPicPr>
          <p:nvPr/>
        </p:nvPicPr>
        <p:blipFill>
          <a:blip r:embed="rId4"/>
          <a:stretch>
            <a:fillRect/>
          </a:stretch>
        </p:blipFill>
        <p:spPr>
          <a:xfrm>
            <a:off x="1062355" y="1124585"/>
            <a:ext cx="10429240" cy="5640070"/>
          </a:xfrm>
          <a:prstGeom prst="rect">
            <a:avLst/>
          </a:prstGeom>
        </p:spPr>
      </p:pic>
    </p:spTree>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025"/>
          <p:cNvPicPr>
            <a:picLocks noChangeAspect="1"/>
          </p:cNvPicPr>
          <p:nvPr/>
        </p:nvPicPr>
        <p:blipFill>
          <a:blip r:embed="rId3"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4790440"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3.2.2 </a:t>
            </a:r>
            <a:r>
              <a:rPr lang="zh-CN" altLang="en-US" sz="2000">
                <a:solidFill>
                  <a:schemeClr val="bg1">
                    <a:lumMod val="85000"/>
                  </a:schemeClr>
                </a:solidFill>
                <a:latin typeface="微软雅黑" panose="020B0503020204020204" charset="-122"/>
                <a:ea typeface="微软雅黑" panose="020B0503020204020204" charset="-122"/>
              </a:rPr>
              <a:t>技术实现 </a:t>
            </a:r>
            <a:r>
              <a:rPr lang="en-US" altLang="zh-CN" sz="2000">
                <a:solidFill>
                  <a:schemeClr val="bg1">
                    <a:lumMod val="85000"/>
                  </a:schemeClr>
                </a:solidFill>
                <a:latin typeface="微软雅黑" panose="020B0503020204020204" charset="-122"/>
                <a:ea typeface="微软雅黑" panose="020B0503020204020204" charset="-122"/>
              </a:rPr>
              <a:t>Gaea</a:t>
            </a:r>
            <a:r>
              <a:rPr lang="zh-CN" altLang="zh-CN" sz="2000">
                <a:solidFill>
                  <a:schemeClr val="bg1">
                    <a:lumMod val="85000"/>
                  </a:schemeClr>
                </a:solidFill>
                <a:latin typeface="微软雅黑" panose="020B0503020204020204" charset="-122"/>
                <a:ea typeface="微软雅黑" panose="020B0503020204020204" charset="-122"/>
              </a:rPr>
              <a:t>无人船平台</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09"/>
          <p:cNvPicPr>
            <a:picLocks noChangeAspect="1"/>
          </p:cNvPicPr>
          <p:nvPr/>
        </p:nvPicPr>
        <p:blipFill>
          <a:blip r:embed="rId4"/>
          <a:stretch>
            <a:fillRect/>
          </a:stretch>
        </p:blipFill>
        <p:spPr>
          <a:xfrm>
            <a:off x="974090" y="1483360"/>
            <a:ext cx="9488805" cy="4561205"/>
          </a:xfrm>
          <a:prstGeom prst="rect">
            <a:avLst/>
          </a:prstGeom>
        </p:spPr>
      </p:pic>
    </p:spTree>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合并 8"/>
          <p:cNvSpPr/>
          <p:nvPr/>
        </p:nvSpPr>
        <p:spPr>
          <a:xfrm>
            <a:off x="4203700" y="1686560"/>
            <a:ext cx="4015740" cy="2799080"/>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88110" y="2296160"/>
            <a:ext cx="4466590" cy="1579880"/>
          </a:xfrm>
          <a:prstGeom prst="rect">
            <a:avLst/>
          </a:prstGeom>
          <a:noFill/>
        </p:spPr>
        <p:txBody>
          <a:bodyPr wrap="square" rtlCol="0">
            <a:spAutoFit/>
          </a:bodyPr>
          <a:lstStyle/>
          <a:p>
            <a:pPr algn="r"/>
            <a:r>
              <a:rPr lang="zh-CN" altLang="en-US" sz="9600">
                <a:solidFill>
                  <a:srgbClr val="4DFFF9"/>
                </a:solidFill>
                <a:latin typeface="Impact" panose="020B0806030902050204" charset="0"/>
                <a:ea typeface="华文琥珀" panose="02010800040101010101" charset="-122"/>
              </a:rPr>
              <a:t>P</a:t>
            </a:r>
            <a:r>
              <a:rPr lang="zh-CN" altLang="en-US" sz="4800">
                <a:solidFill>
                  <a:schemeClr val="bg1">
                    <a:lumMod val="65000"/>
                  </a:schemeClr>
                </a:solidFill>
                <a:latin typeface="Impact" panose="020B0806030902050204" charset="0"/>
                <a:ea typeface="华文琥珀" panose="02010800040101010101" charset="-122"/>
              </a:rPr>
              <a:t>ART</a:t>
            </a:r>
            <a:r>
              <a:rPr lang="zh-CN" altLang="en-US" sz="9600">
                <a:solidFill>
                  <a:schemeClr val="bg1">
                    <a:lumMod val="50000"/>
                  </a:schemeClr>
                </a:solidFill>
                <a:effectLst>
                  <a:outerShdw blurRad="38100" dist="19050" dir="2700000" algn="tl" rotWithShape="0">
                    <a:schemeClr val="dk1">
                      <a:alpha val="40000"/>
                    </a:schemeClr>
                  </a:outerShdw>
                </a:effectLst>
                <a:latin typeface="Bauhaus 93" panose="04030905020B02020C02" charset="0"/>
                <a:ea typeface="造字工房力黑（非商用）常规体" charset="-122"/>
              </a:rPr>
              <a:t>01</a:t>
            </a:r>
          </a:p>
        </p:txBody>
      </p:sp>
      <p:sp>
        <p:nvSpPr>
          <p:cNvPr id="7" name="文本框 6"/>
          <p:cNvSpPr txBox="1"/>
          <p:nvPr/>
        </p:nvSpPr>
        <p:spPr>
          <a:xfrm>
            <a:off x="6144895" y="3829050"/>
            <a:ext cx="5286375" cy="743585"/>
          </a:xfrm>
          <a:prstGeom prst="rect">
            <a:avLst/>
          </a:prstGeom>
          <a:noFill/>
        </p:spPr>
        <p:txBody>
          <a:bodyPr wrap="square" rtlCol="0">
            <a:spAutoFit/>
          </a:bodyPr>
          <a:lstStyle/>
          <a:p>
            <a:r>
              <a:rPr lang="zh-CN" altLang="en-US" sz="4000">
                <a:solidFill>
                  <a:schemeClr val="bg2">
                    <a:lumMod val="50000"/>
                  </a:schemeClr>
                </a:solidFill>
                <a:latin typeface="微软雅黑" panose="020B0503020204020204" charset="-122"/>
                <a:ea typeface="微软雅黑" panose="020B0503020204020204" charset="-122"/>
              </a:rPr>
              <a:t>概述</a:t>
            </a:r>
            <a:endParaRPr lang="en-US" altLang="zh-CN" sz="2800">
              <a:solidFill>
                <a:schemeClr val="bg2">
                  <a:lumMod val="50000"/>
                </a:schemeClr>
              </a:solidFill>
              <a:latin typeface="微软雅黑" panose="020B0503020204020204" charset="-122"/>
              <a:ea typeface="微软雅黑" panose="020B0503020204020204" charset="-122"/>
            </a:endParaRPr>
          </a:p>
        </p:txBody>
      </p:sp>
      <p:sp>
        <p:nvSpPr>
          <p:cNvPr id="8" name="矩形 7"/>
          <p:cNvSpPr/>
          <p:nvPr/>
        </p:nvSpPr>
        <p:spPr>
          <a:xfrm flipH="1">
            <a:off x="5749290" y="2670175"/>
            <a:ext cx="76200" cy="3487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75655" y="1786890"/>
            <a:ext cx="76200" cy="3284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6977380" y="2831465"/>
            <a:ext cx="76200" cy="99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46880" y="1254760"/>
            <a:ext cx="3923030" cy="395605"/>
          </a:xfrm>
          <a:custGeom>
            <a:avLst/>
            <a:gdLst>
              <a:gd name="connsiteX0" fmla="*/ 0 w 6178"/>
              <a:gd name="connsiteY0" fmla="*/ 623 h 623"/>
              <a:gd name="connsiteX1" fmla="*/ 5844 w 6178"/>
              <a:gd name="connsiteY1" fmla="*/ 0 h 623"/>
              <a:gd name="connsiteX2" fmla="*/ 6178 w 6178"/>
              <a:gd name="connsiteY2" fmla="*/ 601 h 623"/>
              <a:gd name="connsiteX3" fmla="*/ 0 w 6178"/>
              <a:gd name="connsiteY3" fmla="*/ 623 h 623"/>
            </a:gdLst>
            <a:ahLst/>
            <a:cxnLst>
              <a:cxn ang="0">
                <a:pos x="connsiteX0" y="connsiteY0"/>
              </a:cxn>
              <a:cxn ang="0">
                <a:pos x="connsiteX1" y="connsiteY1"/>
              </a:cxn>
              <a:cxn ang="0">
                <a:pos x="connsiteX2" y="connsiteY2"/>
              </a:cxn>
              <a:cxn ang="0">
                <a:pos x="connsiteX3" y="connsiteY3"/>
              </a:cxn>
            </a:cxnLst>
            <a:rect l="l" t="t" r="r" b="b"/>
            <a:pathLst>
              <a:path w="6178" h="623">
                <a:moveTo>
                  <a:pt x="0" y="623"/>
                </a:moveTo>
                <a:lnTo>
                  <a:pt x="5844" y="0"/>
                </a:lnTo>
                <a:lnTo>
                  <a:pt x="6178" y="601"/>
                </a:lnTo>
                <a:lnTo>
                  <a:pt x="0" y="62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sh dir="u"/>
  </p:transition>
  <p:timing>
    <p:tnLst>
      <p:par>
        <p:cTn id="1" dur="indefinite" restart="never" nodeType="tmRoot"/>
      </p:par>
    </p:tnLst>
    <p:bldLst>
      <p:bldP spid="6" grpId="0"/>
      <p:bldP spid="6" grpId="1"/>
      <p:bldP spid="6" grpId="2"/>
      <p:bldP spid="6" grpId="3"/>
      <p:bldP spid="6" grpId="4"/>
      <p:bldP spid="6" grpId="5"/>
      <p:bldP spid="6" grpId="6"/>
      <p:bldP spid="6" grpId="7"/>
      <p:bldP spid="6" grpId="8"/>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025"/>
          <p:cNvPicPr>
            <a:picLocks noChangeAspect="1"/>
          </p:cNvPicPr>
          <p:nvPr/>
        </p:nvPicPr>
        <p:blipFill>
          <a:blip r:embed="rId3" cstate="print"/>
          <a:stretch>
            <a:fillRect/>
          </a:stretch>
        </p:blipFill>
        <p:spPr>
          <a:xfrm>
            <a:off x="211455" y="48895"/>
            <a:ext cx="1167130" cy="118300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4970780"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3.2.3 </a:t>
            </a:r>
            <a:r>
              <a:rPr lang="zh-CN" altLang="en-US" sz="2000">
                <a:solidFill>
                  <a:schemeClr val="bg1">
                    <a:lumMod val="85000"/>
                  </a:schemeClr>
                </a:solidFill>
                <a:latin typeface="微软雅黑" panose="020B0503020204020204" charset="-122"/>
                <a:ea typeface="微软雅黑" panose="020B0503020204020204" charset="-122"/>
              </a:rPr>
              <a:t>技术实现 水面超视距实时监控云系统</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无人船港航执勤及解决方案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8" name="Picture 6"/>
          <p:cNvPicPr>
            <a:picLocks noChangeAspect="1" noChangeArrowheads="1"/>
          </p:cNvPicPr>
          <p:nvPr/>
        </p:nvPicPr>
        <p:blipFill>
          <a:blip r:embed="rId4" cstate="print"/>
          <a:srcRect/>
          <a:stretch>
            <a:fillRect/>
          </a:stretch>
        </p:blipFill>
        <p:spPr bwMode="auto">
          <a:xfrm>
            <a:off x="7272343" y="1985954"/>
            <a:ext cx="3429024" cy="1857388"/>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cstate="print"/>
          <a:srcRect/>
          <a:stretch>
            <a:fillRect/>
          </a:stretch>
        </p:blipFill>
        <p:spPr bwMode="auto">
          <a:xfrm>
            <a:off x="1300133" y="4600580"/>
            <a:ext cx="2786082" cy="1609672"/>
          </a:xfrm>
          <a:prstGeom prst="rect">
            <a:avLst/>
          </a:prstGeom>
          <a:noFill/>
          <a:ln w="9525">
            <a:noFill/>
            <a:miter lim="800000"/>
            <a:headEnd/>
            <a:tailEnd/>
          </a:ln>
          <a:effectLst/>
        </p:spPr>
      </p:pic>
      <p:pic>
        <p:nvPicPr>
          <p:cNvPr id="3075" name="Picture 3"/>
          <p:cNvPicPr>
            <a:picLocks noChangeAspect="1" noChangeArrowheads="1"/>
          </p:cNvPicPr>
          <p:nvPr/>
        </p:nvPicPr>
        <p:blipFill>
          <a:blip r:embed="rId6" cstate="print"/>
          <a:srcRect/>
          <a:stretch>
            <a:fillRect/>
          </a:stretch>
        </p:blipFill>
        <p:spPr bwMode="auto">
          <a:xfrm>
            <a:off x="462280" y="1936750"/>
            <a:ext cx="3148965" cy="20034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7" cstate="print"/>
          <a:srcRect/>
          <a:stretch>
            <a:fillRect/>
          </a:stretch>
        </p:blipFill>
        <p:spPr bwMode="auto">
          <a:xfrm>
            <a:off x="4512618" y="4272496"/>
            <a:ext cx="3357586" cy="1938119"/>
          </a:xfrm>
          <a:prstGeom prst="rect">
            <a:avLst/>
          </a:prstGeom>
          <a:noFill/>
          <a:ln w="9525">
            <a:noFill/>
            <a:miter lim="800000"/>
            <a:headEnd/>
            <a:tailEnd/>
          </a:ln>
          <a:effectLst/>
        </p:spPr>
      </p:pic>
      <p:pic>
        <p:nvPicPr>
          <p:cNvPr id="3077" name="Picture 5"/>
          <p:cNvPicPr>
            <a:picLocks noChangeAspect="1" noChangeArrowheads="1"/>
          </p:cNvPicPr>
          <p:nvPr/>
        </p:nvPicPr>
        <p:blipFill>
          <a:blip r:embed="rId8" cstate="print"/>
          <a:srcRect/>
          <a:stretch>
            <a:fillRect/>
          </a:stretch>
        </p:blipFill>
        <p:spPr bwMode="auto">
          <a:xfrm>
            <a:off x="3725218" y="1985954"/>
            <a:ext cx="3189935" cy="1857388"/>
          </a:xfrm>
          <a:prstGeom prst="rect">
            <a:avLst/>
          </a:prstGeom>
          <a:noFill/>
          <a:ln w="9525">
            <a:noFill/>
            <a:miter lim="800000"/>
            <a:headEnd/>
            <a:tailEnd/>
          </a:ln>
          <a:effectLst/>
        </p:spPr>
      </p:pic>
      <p:pic>
        <p:nvPicPr>
          <p:cNvPr id="3079" name="Picture 7"/>
          <p:cNvPicPr>
            <a:picLocks noChangeAspect="1" noChangeArrowheads="1"/>
          </p:cNvPicPr>
          <p:nvPr/>
        </p:nvPicPr>
        <p:blipFill>
          <a:blip r:embed="rId9"/>
          <a:srcRect/>
          <a:stretch>
            <a:fillRect/>
          </a:stretch>
        </p:blipFill>
        <p:spPr bwMode="auto">
          <a:xfrm>
            <a:off x="8524887" y="4419605"/>
            <a:ext cx="2571769" cy="1643074"/>
          </a:xfrm>
          <a:prstGeom prst="rect">
            <a:avLst/>
          </a:prstGeom>
          <a:noFill/>
          <a:ln w="9525">
            <a:noFill/>
            <a:miter lim="800000"/>
            <a:headEnd/>
            <a:tailEnd/>
          </a:ln>
          <a:effectLst/>
        </p:spPr>
      </p:pic>
    </p:spTree>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73065" y="3002915"/>
            <a:ext cx="2944495" cy="1005205"/>
          </a:xfrm>
          <a:prstGeom prst="rect">
            <a:avLst/>
          </a:prstGeom>
          <a:noFill/>
        </p:spPr>
        <p:txBody>
          <a:bodyPr wrap="none" rtlCol="0">
            <a:spAutoFit/>
          </a:bodyPr>
          <a:lstStyle/>
          <a:p>
            <a:pPr algn="l"/>
            <a:r>
              <a:rPr lang="zh-CN" altLang="en-US" sz="4800" b="1">
                <a:solidFill>
                  <a:schemeClr val="bg1">
                    <a:lumMod val="50000"/>
                  </a:schemeClr>
                </a:solidFill>
                <a:latin typeface="Kozuka Gothic Pr6N EL" panose="020B0200000000000000" charset="-128"/>
                <a:ea typeface="Kozuka Gothic Pr6N EL" panose="020B0200000000000000" charset="-128"/>
              </a:rPr>
              <a:t>    </a:t>
            </a:r>
            <a:r>
              <a:rPr lang="en-US" altLang="zh-CN" sz="4800" b="1">
                <a:solidFill>
                  <a:schemeClr val="bg1">
                    <a:lumMod val="50000"/>
                  </a:schemeClr>
                </a:solidFill>
                <a:latin typeface="Kozuka Gothic Pr6N EL" panose="020B0200000000000000" charset="-128"/>
                <a:ea typeface="Kozuka Gothic Pr6N EL" panose="020B0200000000000000" charset="-128"/>
              </a:rPr>
              <a:t>THANKS</a:t>
            </a:r>
          </a:p>
        </p:txBody>
      </p:sp>
      <p:sp>
        <p:nvSpPr>
          <p:cNvPr id="4" name="任意多边形 3"/>
          <p:cNvSpPr/>
          <p:nvPr/>
        </p:nvSpPr>
        <p:spPr>
          <a:xfrm rot="16200000">
            <a:off x="4068445" y="-2206625"/>
            <a:ext cx="460375" cy="8753475"/>
          </a:xfrm>
          <a:custGeom>
            <a:avLst/>
            <a:gdLst>
              <a:gd name="connsiteX0" fmla="*/ 0 w 725"/>
              <a:gd name="connsiteY0" fmla="*/ 0 h 7918"/>
              <a:gd name="connsiteX1" fmla="*/ 725 w 725"/>
              <a:gd name="connsiteY1" fmla="*/ 0 h 7918"/>
              <a:gd name="connsiteX2" fmla="*/ 725 w 725"/>
              <a:gd name="connsiteY2" fmla="*/ 7918 h 7918"/>
              <a:gd name="connsiteX3" fmla="*/ 12 w 725"/>
              <a:gd name="connsiteY3" fmla="*/ 6953 h 7918"/>
              <a:gd name="connsiteX4" fmla="*/ 0 w 725"/>
              <a:gd name="connsiteY4" fmla="*/ 0 h 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 h="7918">
                <a:moveTo>
                  <a:pt x="0" y="0"/>
                </a:moveTo>
                <a:lnTo>
                  <a:pt x="725" y="0"/>
                </a:lnTo>
                <a:lnTo>
                  <a:pt x="725" y="7918"/>
                </a:lnTo>
                <a:lnTo>
                  <a:pt x="12" y="6953"/>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rot="16200000" flipH="1" flipV="1">
            <a:off x="8639175" y="1537335"/>
            <a:ext cx="460375" cy="6792595"/>
          </a:xfrm>
          <a:custGeom>
            <a:avLst/>
            <a:gdLst>
              <a:gd name="connsiteX0" fmla="*/ 0 w 725"/>
              <a:gd name="connsiteY0" fmla="*/ 0 h 7918"/>
              <a:gd name="connsiteX1" fmla="*/ 725 w 725"/>
              <a:gd name="connsiteY1" fmla="*/ 0 h 7918"/>
              <a:gd name="connsiteX2" fmla="*/ 725 w 725"/>
              <a:gd name="connsiteY2" fmla="*/ 7918 h 7918"/>
              <a:gd name="connsiteX3" fmla="*/ 12 w 725"/>
              <a:gd name="connsiteY3" fmla="*/ 6953 h 7918"/>
              <a:gd name="connsiteX4" fmla="*/ 0 w 725"/>
              <a:gd name="connsiteY4" fmla="*/ 0 h 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 h="7918">
                <a:moveTo>
                  <a:pt x="0" y="0"/>
                </a:moveTo>
                <a:lnTo>
                  <a:pt x="725" y="0"/>
                </a:lnTo>
                <a:lnTo>
                  <a:pt x="725" y="7918"/>
                </a:lnTo>
                <a:lnTo>
                  <a:pt x="12" y="6953"/>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9545" y="1977390"/>
            <a:ext cx="9877425" cy="7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977515" y="5088255"/>
            <a:ext cx="9877425" cy="7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400800" y="5362425"/>
            <a:ext cx="4410635" cy="646331"/>
          </a:xfrm>
          <a:prstGeom prst="rect">
            <a:avLst/>
          </a:prstGeom>
          <a:noFill/>
        </p:spPr>
        <p:txBody>
          <a:bodyPr wrap="square" rtlCol="0">
            <a:spAutoFit/>
          </a:bodyPr>
          <a:lstStyle/>
          <a:p>
            <a:r>
              <a:rPr lang="zh-CN" altLang="en-US" dirty="0" smtClean="0">
                <a:solidFill>
                  <a:schemeClr val="bg1">
                    <a:lumMod val="50000"/>
                  </a:schemeClr>
                </a:solidFill>
                <a:latin typeface="微软雅黑" panose="020B0503020204020204" charset="-122"/>
                <a:ea typeface="微软雅黑" panose="020B0503020204020204" charset="-122"/>
              </a:rPr>
              <a:t>重  庆  旺  山  实  业  有  限  公  司</a:t>
            </a:r>
            <a:endParaRPr lang="en-US" altLang="zh-CN" dirty="0" smtClean="0">
              <a:solidFill>
                <a:schemeClr val="bg1">
                  <a:lumMod val="50000"/>
                </a:schemeClr>
              </a:solidFill>
              <a:latin typeface="微软雅黑" panose="020B0503020204020204" charset="-122"/>
              <a:ea typeface="微软雅黑" panose="020B0503020204020204" charset="-122"/>
            </a:endParaRPr>
          </a:p>
          <a:p>
            <a:r>
              <a:rPr lang="en-US" altLang="zh-CN" dirty="0" smtClean="0">
                <a:solidFill>
                  <a:schemeClr val="bg1">
                    <a:lumMod val="65000"/>
                  </a:schemeClr>
                </a:solidFill>
                <a:latin typeface="华文细黑" panose="02010600040101010101" charset="-122"/>
                <a:ea typeface="华文细黑" panose="02010600040101010101" charset="-122"/>
                <a:cs typeface="Times New Roman" panose="02020603050405020304" pitchFamily="18" charset="0"/>
                <a:sym typeface="+mn-ea"/>
              </a:rPr>
              <a:t>CHONGQING  WANGSHAN CO.,LTD</a:t>
            </a:r>
            <a:endParaRPr lang="zh-CN" altLang="en-US" dirty="0">
              <a:solidFill>
                <a:schemeClr val="bg1">
                  <a:lumMod val="50000"/>
                </a:schemeClr>
              </a:solidFill>
              <a:latin typeface="微软雅黑" panose="020B0503020204020204" charset="-122"/>
              <a:ea typeface="微软雅黑" panose="020B0503020204020204" charset="-122"/>
            </a:endParaRPr>
          </a:p>
        </p:txBody>
      </p:sp>
      <p:pic>
        <p:nvPicPr>
          <p:cNvPr id="10" name="图片 9" descr="旺山LOGO-1.jpg"/>
          <p:cNvPicPr>
            <a:picLocks noChangeAspect="1"/>
          </p:cNvPicPr>
          <p:nvPr/>
        </p:nvPicPr>
        <p:blipFill>
          <a:blip r:embed="rId2" cstate="print"/>
          <a:stretch>
            <a:fillRect/>
          </a:stretch>
        </p:blipFill>
        <p:spPr>
          <a:xfrm>
            <a:off x="5149059" y="5145677"/>
            <a:ext cx="1184506" cy="897701"/>
          </a:xfrm>
          <a:prstGeom prst="rect">
            <a:avLst/>
          </a:prstGeom>
        </p:spPr>
      </p:pic>
    </p:spTree>
  </p:cSld>
  <p:clrMapOvr>
    <a:masterClrMapping/>
  </p:clrMapOvr>
  <p:transition>
    <p:push dir="u"/>
  </p:transition>
  <p:timing>
    <p:tnLst>
      <p:par>
        <p:cTn id="1" dur="indefinite" restart="never" nodeType="tmRoot"/>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D:\桌面\c01_a8142fed-75f5-494a-bc06-493a59e771f5_0.jpgc01_a8142fed-75f5-494a-bc06-493a59e771f5_0"/>
          <p:cNvPicPr>
            <a:picLocks noChangeAspect="1"/>
          </p:cNvPicPr>
          <p:nvPr/>
        </p:nvPicPr>
        <p:blipFill>
          <a:blip r:embed="rId3"/>
          <a:srcRect/>
          <a:stretch>
            <a:fillRect/>
          </a:stretch>
        </p:blipFill>
        <p:spPr>
          <a:xfrm>
            <a:off x="-66040" y="-33655"/>
            <a:ext cx="10398760" cy="6925310"/>
          </a:xfrm>
          <a:prstGeom prst="rect">
            <a:avLst/>
          </a:prstGeom>
        </p:spPr>
      </p:pic>
      <p:pic>
        <p:nvPicPr>
          <p:cNvPr id="9" name="图片 8" descr="009"/>
          <p:cNvPicPr>
            <a:picLocks noChangeAspect="1"/>
          </p:cNvPicPr>
          <p:nvPr/>
        </p:nvPicPr>
        <p:blipFill>
          <a:blip r:embed="rId4"/>
          <a:stretch>
            <a:fillRect/>
          </a:stretch>
        </p:blipFill>
        <p:spPr>
          <a:xfrm>
            <a:off x="83820" y="-33655"/>
            <a:ext cx="12249150" cy="6925310"/>
          </a:xfrm>
          <a:prstGeom prst="rect">
            <a:avLst/>
          </a:prstGeom>
        </p:spPr>
      </p:pic>
      <p:sp>
        <p:nvSpPr>
          <p:cNvPr id="10" name="文本框 9"/>
          <p:cNvSpPr txBox="1"/>
          <p:nvPr/>
        </p:nvSpPr>
        <p:spPr>
          <a:xfrm>
            <a:off x="7367905" y="1801495"/>
            <a:ext cx="4384040" cy="3749040"/>
          </a:xfrm>
          <a:prstGeom prst="rect">
            <a:avLst/>
          </a:prstGeom>
          <a:noFill/>
        </p:spPr>
        <p:txBody>
          <a:bodyPr wrap="square" rtlCol="0">
            <a:spAutoFit/>
          </a:bodyPr>
          <a:lstStyle/>
          <a:p>
            <a:endParaRPr lang="en-US" altLang="zh-CN" sz="1600" dirty="0">
              <a:solidFill>
                <a:schemeClr val="tx2">
                  <a:lumMod val="75000"/>
                </a:schemeClr>
              </a:solidFill>
              <a:latin typeface="华文细黑" panose="02010600040101010101" charset="-122"/>
              <a:ea typeface="华文细黑" panose="02010600040101010101" charset="-122"/>
            </a:endParaRPr>
          </a:p>
          <a:p>
            <a:endParaRPr lang="zh-CN" altLang="en-US" sz="1600" dirty="0">
              <a:solidFill>
                <a:schemeClr val="tx2">
                  <a:lumMod val="75000"/>
                </a:schemeClr>
              </a:solidFill>
              <a:latin typeface="华文细黑" panose="02010600040101010101" charset="-122"/>
              <a:ea typeface="华文细黑" panose="02010600040101010101" charset="-122"/>
            </a:endParaRPr>
          </a:p>
          <a:p>
            <a:r>
              <a:rPr lang="zh-CN" altLang="en-US" sz="1600" dirty="0">
                <a:solidFill>
                  <a:schemeClr val="bg1"/>
                </a:solidFill>
                <a:latin typeface="微软雅黑" panose="020B0503020204020204" charset="-122"/>
                <a:ea typeface="微软雅黑" panose="020B0503020204020204" charset="-122"/>
                <a:sym typeface="+mn-ea"/>
              </a:rPr>
              <a:t>在城市交通网为人们生活带来便捷的同时，车多路繁的状况亦给交通安全埋下了隐患，更是为交通控制和管理留下了更多的难题。我国大、中城市普遍存在道路拥堵和交通管理不善的问题。据统计，仅l5座城市每天经济损失就达l0亿元。</a:t>
            </a:r>
          </a:p>
          <a:p>
            <a:r>
              <a:rPr lang="zh-CN" altLang="en-US" sz="1600" dirty="0">
                <a:solidFill>
                  <a:schemeClr val="bg1"/>
                </a:solidFill>
                <a:latin typeface="微软雅黑" panose="020B0503020204020204" charset="-122"/>
                <a:ea typeface="微软雅黑" panose="020B0503020204020204" charset="-122"/>
                <a:sym typeface="+mn-ea"/>
              </a:rPr>
              <a:t>目前，现有交通监控主要依赖于交警路面巡逻、定点摄像头监控等，所呈现的视角比较狭隘，图像不够清晰，当事故现场周边发生交通堵塞时，很难获取到第一手现场的图像资料，同时还存在着众多的监控漏洞及死角。 如派遣载人直升飞机巡逻，每次出动仅机油消耗就需支付高昂的费用。</a:t>
            </a:r>
          </a:p>
        </p:txBody>
      </p:sp>
      <p:pic>
        <p:nvPicPr>
          <p:cNvPr id="20" name="图片 19" descr="000"/>
          <p:cNvPicPr>
            <a:picLocks noChangeAspect="1"/>
          </p:cNvPicPr>
          <p:nvPr/>
        </p:nvPicPr>
        <p:blipFill>
          <a:blip r:embed="rId5"/>
          <a:stretch>
            <a:fillRect/>
          </a:stretch>
        </p:blipFill>
        <p:spPr>
          <a:xfrm>
            <a:off x="-66040" y="-106045"/>
            <a:ext cx="1805940" cy="1633855"/>
          </a:xfrm>
          <a:prstGeom prst="rect">
            <a:avLst/>
          </a:prstGeom>
        </p:spPr>
      </p:pic>
      <p:sp>
        <p:nvSpPr>
          <p:cNvPr id="18" name="文本框 17"/>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85000"/>
                  </a:schemeClr>
                </a:solidFill>
                <a:latin typeface="微软雅黑" panose="020B0503020204020204" charset="-122"/>
                <a:ea typeface="微软雅黑" panose="020B0503020204020204" charset="-122"/>
              </a:rPr>
              <a:t>1.概述</a:t>
            </a:r>
          </a:p>
        </p:txBody>
      </p:sp>
      <p:sp>
        <p:nvSpPr>
          <p:cNvPr id="2" name="文本框 1"/>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1.1.行业背景</a:t>
            </a:r>
          </a:p>
        </p:txBody>
      </p:sp>
      <p:sp>
        <p:nvSpPr>
          <p:cNvPr id="3" name="文本框 2"/>
          <p:cNvSpPr txBox="1"/>
          <p:nvPr/>
        </p:nvSpPr>
        <p:spPr>
          <a:xfrm>
            <a:off x="1359535" y="182880"/>
            <a:ext cx="1506855" cy="417830"/>
          </a:xfrm>
          <a:prstGeom prst="rect">
            <a:avLst/>
          </a:prstGeom>
          <a:noFill/>
        </p:spPr>
        <p:txBody>
          <a:bodyPr wrap="square" rtlCol="0">
            <a:spAutoFit/>
          </a:bodyPr>
          <a:lstStyle/>
          <a:p>
            <a:r>
              <a:rPr lang="zh-CN" altLang="en-US" sz="2000">
                <a:solidFill>
                  <a:schemeClr val="bg1"/>
                </a:solidFill>
                <a:latin typeface="微软雅黑" panose="020B0503020204020204" charset="-122"/>
                <a:ea typeface="微软雅黑" panose="020B0503020204020204" charset="-122"/>
              </a:rPr>
              <a:t>1.概述</a:t>
            </a:r>
          </a:p>
        </p:txBody>
      </p:sp>
      <p:sp>
        <p:nvSpPr>
          <p:cNvPr id="4" name="矩形 3"/>
          <p:cNvSpPr/>
          <p:nvPr/>
        </p:nvSpPr>
        <p:spPr>
          <a:xfrm>
            <a:off x="1397635" y="570865"/>
            <a:ext cx="1950085" cy="77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sh dir="u"/>
  </p:transition>
  <p:timing>
    <p:tnLst>
      <p:par>
        <p:cTn id="1" dur="indefinite" restart="never" nodeType="tmRoot"/>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2016120163536688834"/>
          <p:cNvPicPr>
            <a:picLocks noChangeAspect="1"/>
          </p:cNvPicPr>
          <p:nvPr/>
        </p:nvPicPr>
        <p:blipFill>
          <a:blip r:embed="rId2"/>
          <a:stretch>
            <a:fillRect/>
          </a:stretch>
        </p:blipFill>
        <p:spPr>
          <a:xfrm>
            <a:off x="645459" y="1645546"/>
            <a:ext cx="6691932" cy="4147629"/>
          </a:xfrm>
          <a:prstGeom prst="rect">
            <a:avLst/>
          </a:prstGeom>
        </p:spPr>
      </p:pic>
      <p:grpSp>
        <p:nvGrpSpPr>
          <p:cNvPr id="16" name="组合 15"/>
          <p:cNvGrpSpPr/>
          <p:nvPr/>
        </p:nvGrpSpPr>
        <p:grpSpPr>
          <a:xfrm>
            <a:off x="0" y="-158115"/>
            <a:ext cx="12374880" cy="7016115"/>
            <a:chOff x="-118" y="-167"/>
            <a:chExt cx="19457" cy="11049"/>
          </a:xfrm>
        </p:grpSpPr>
        <p:sp>
          <p:nvSpPr>
            <p:cNvPr id="12" name="矩形 11"/>
            <p:cNvSpPr/>
            <p:nvPr/>
          </p:nvSpPr>
          <p:spPr>
            <a:xfrm>
              <a:off x="-118" y="7528"/>
              <a:ext cx="19435" cy="3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7" y="2549"/>
              <a:ext cx="3444" cy="8133"/>
            </a:xfrm>
            <a:custGeom>
              <a:avLst/>
              <a:gdLst>
                <a:gd name="connsiteX0" fmla="*/ 0 w 3444"/>
                <a:gd name="connsiteY0" fmla="*/ 0 h 6466"/>
                <a:gd name="connsiteX1" fmla="*/ 3444 w 3444"/>
                <a:gd name="connsiteY1" fmla="*/ 0 h 6466"/>
                <a:gd name="connsiteX2" fmla="*/ 844 w 3444"/>
                <a:gd name="connsiteY2" fmla="*/ 6466 h 6466"/>
                <a:gd name="connsiteX3" fmla="*/ 0 w 3444"/>
                <a:gd name="connsiteY3" fmla="*/ 6466 h 6466"/>
                <a:gd name="connsiteX4" fmla="*/ 0 w 3444"/>
                <a:gd name="connsiteY4" fmla="*/ 0 h 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 h="6466">
                  <a:moveTo>
                    <a:pt x="0" y="0"/>
                  </a:moveTo>
                  <a:lnTo>
                    <a:pt x="3444" y="0"/>
                  </a:lnTo>
                  <a:lnTo>
                    <a:pt x="844" y="6466"/>
                  </a:lnTo>
                  <a:lnTo>
                    <a:pt x="0" y="646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7" y="-167"/>
              <a:ext cx="19457" cy="2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971" y="2549"/>
              <a:ext cx="180" cy="5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137" y="2549"/>
              <a:ext cx="180" cy="5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982" y="5123"/>
              <a:ext cx="6311" cy="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17"/>
          <p:cNvSpPr/>
          <p:nvPr/>
        </p:nvSpPr>
        <p:spPr>
          <a:xfrm>
            <a:off x="9090660" y="4959350"/>
            <a:ext cx="3090545" cy="1510665"/>
          </a:xfrm>
          <a:custGeom>
            <a:avLst/>
            <a:gdLst>
              <a:gd name="connsiteX0" fmla="*/ 0 w 4867"/>
              <a:gd name="connsiteY0" fmla="*/ 18 h 2379"/>
              <a:gd name="connsiteX1" fmla="*/ 4867 w 4867"/>
              <a:gd name="connsiteY1" fmla="*/ 0 h 2379"/>
              <a:gd name="connsiteX2" fmla="*/ 4867 w 4867"/>
              <a:gd name="connsiteY2" fmla="*/ 2354 h 2379"/>
              <a:gd name="connsiteX3" fmla="*/ 1912 w 4867"/>
              <a:gd name="connsiteY3" fmla="*/ 2379 h 2379"/>
              <a:gd name="connsiteX4" fmla="*/ 0 w 4867"/>
              <a:gd name="connsiteY4" fmla="*/ 18 h 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 h="2379">
                <a:moveTo>
                  <a:pt x="0" y="18"/>
                </a:moveTo>
                <a:lnTo>
                  <a:pt x="4867" y="0"/>
                </a:lnTo>
                <a:lnTo>
                  <a:pt x="4867" y="2354"/>
                </a:lnTo>
                <a:lnTo>
                  <a:pt x="1912" y="2379"/>
                </a:lnTo>
                <a:lnTo>
                  <a:pt x="0" y="18"/>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640692" y="1828800"/>
            <a:ext cx="4192720" cy="2523768"/>
          </a:xfrm>
          <a:prstGeom prst="rect">
            <a:avLst/>
          </a:prstGeom>
          <a:noFill/>
        </p:spPr>
        <p:txBody>
          <a:bodyPr wrap="square" rtlCol="0">
            <a:spAutoFit/>
          </a:bodyPr>
          <a:lstStyle/>
          <a:p>
            <a:pPr algn="l"/>
            <a:endParaRPr lang="zh-CN" altLang="en-US" sz="1400" dirty="0">
              <a:solidFill>
                <a:schemeClr val="bg1">
                  <a:lumMod val="50000"/>
                </a:schemeClr>
              </a:solidFill>
              <a:latin typeface="华文细黑" panose="02010600040101010101" charset="-122"/>
              <a:ea typeface="华文细黑" panose="02010600040101010101" charset="-122"/>
            </a:endParaRPr>
          </a:p>
          <a:p>
            <a:pPr algn="l"/>
            <a:r>
              <a:rPr lang="zh-CN" altLang="en-US" dirty="0">
                <a:solidFill>
                  <a:schemeClr val="bg1">
                    <a:lumMod val="50000"/>
                  </a:schemeClr>
                </a:solidFill>
                <a:latin typeface="微软雅黑" panose="020B0503020204020204" charset="-122"/>
                <a:ea typeface="微软雅黑" panose="020B0503020204020204" charset="-122"/>
                <a:sym typeface="+mn-ea"/>
              </a:rPr>
              <a:t>无人机参与城市交通管理能够发挥自己的专长和优势，</a:t>
            </a:r>
            <a:r>
              <a:rPr lang="zh-CN" altLang="en-US" dirty="0" smtClean="0">
                <a:solidFill>
                  <a:schemeClr val="bg1">
                    <a:lumMod val="50000"/>
                  </a:schemeClr>
                </a:solidFill>
                <a:latin typeface="微软雅黑" panose="020B0503020204020204" charset="-122"/>
                <a:ea typeface="微软雅黑" panose="020B0503020204020204" charset="-122"/>
                <a:sym typeface="+mn-ea"/>
              </a:rPr>
              <a:t>帮助城市</a:t>
            </a:r>
            <a:r>
              <a:rPr lang="zh-CN" altLang="en-US" dirty="0">
                <a:solidFill>
                  <a:schemeClr val="bg1">
                    <a:lumMod val="50000"/>
                  </a:schemeClr>
                </a:solidFill>
                <a:latin typeface="微软雅黑" panose="020B0503020204020204" charset="-122"/>
                <a:ea typeface="微软雅黑" panose="020B0503020204020204" charset="-122"/>
                <a:sym typeface="+mn-ea"/>
              </a:rPr>
              <a:t>交管部门共同解决大中城市交通顽疾，不仅可以从宏观上确保城市交通发展规划贯彻落实，而且可以从微观上进行实况监视、交通流的调控，构建立体交管，实现区域管控，确保交通畅通，应对突发交通事件，实施紧急救援。</a:t>
            </a:r>
            <a:endParaRPr lang="zh-CN" altLang="en-US" dirty="0">
              <a:solidFill>
                <a:schemeClr val="bg1">
                  <a:lumMod val="50000"/>
                </a:schemeClr>
              </a:solidFill>
              <a:latin typeface="华文细黑" panose="02010600040101010101" charset="-122"/>
              <a:ea typeface="华文细黑" panose="02010600040101010101" charset="-122"/>
            </a:endParaRPr>
          </a:p>
        </p:txBody>
      </p:sp>
      <p:pic>
        <p:nvPicPr>
          <p:cNvPr id="23" name="图片 22" descr="000"/>
          <p:cNvPicPr>
            <a:picLocks noChangeAspect="1"/>
          </p:cNvPicPr>
          <p:nvPr/>
        </p:nvPicPr>
        <p:blipFill>
          <a:blip r:embed="rId3"/>
          <a:stretch>
            <a:fillRect/>
          </a:stretch>
        </p:blipFill>
        <p:spPr>
          <a:xfrm>
            <a:off x="-66040" y="-106045"/>
            <a:ext cx="1805940" cy="1633855"/>
          </a:xfrm>
          <a:prstGeom prst="rect">
            <a:avLst/>
          </a:prstGeom>
        </p:spPr>
      </p:pic>
      <p:sp>
        <p:nvSpPr>
          <p:cNvPr id="24" name="文本框 23"/>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85000"/>
                  </a:schemeClr>
                </a:solidFill>
                <a:latin typeface="微软雅黑" panose="020B0503020204020204" charset="-122"/>
                <a:ea typeface="微软雅黑" panose="020B0503020204020204" charset="-122"/>
              </a:rPr>
              <a:t>1.概述</a:t>
            </a:r>
          </a:p>
        </p:txBody>
      </p:sp>
      <p:sp>
        <p:nvSpPr>
          <p:cNvPr id="25" name="文本框 24"/>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1.1.行业背景</a:t>
            </a:r>
          </a:p>
        </p:txBody>
      </p:sp>
      <p:sp>
        <p:nvSpPr>
          <p:cNvPr id="26" name="文本框 25"/>
          <p:cNvSpPr txBox="1"/>
          <p:nvPr/>
        </p:nvSpPr>
        <p:spPr>
          <a:xfrm>
            <a:off x="1359535" y="182880"/>
            <a:ext cx="1506855" cy="417830"/>
          </a:xfrm>
          <a:prstGeom prst="rect">
            <a:avLst/>
          </a:prstGeom>
          <a:noFill/>
        </p:spPr>
        <p:txBody>
          <a:bodyPr wrap="square" rtlCol="0">
            <a:spAutoFit/>
          </a:bodyPr>
          <a:lstStyle/>
          <a:p>
            <a:r>
              <a:rPr lang="zh-CN" altLang="en-US" sz="2000">
                <a:solidFill>
                  <a:schemeClr val="bg2">
                    <a:lumMod val="75000"/>
                  </a:schemeClr>
                </a:solidFill>
                <a:latin typeface="微软雅黑" panose="020B0503020204020204" charset="-122"/>
                <a:ea typeface="微软雅黑" panose="020B0503020204020204" charset="-122"/>
              </a:rPr>
              <a:t>1.概述</a:t>
            </a:r>
          </a:p>
        </p:txBody>
      </p:sp>
      <p:sp>
        <p:nvSpPr>
          <p:cNvPr id="27" name="矩形 26"/>
          <p:cNvSpPr/>
          <p:nvPr/>
        </p:nvSpPr>
        <p:spPr>
          <a:xfrm>
            <a:off x="1397635" y="570865"/>
            <a:ext cx="1950085" cy="77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18"/>
          <p:cNvPicPr>
            <a:picLocks noChangeAspect="1"/>
          </p:cNvPicPr>
          <p:nvPr/>
        </p:nvPicPr>
        <p:blipFill>
          <a:blip r:embed="rId3"/>
          <a:stretch>
            <a:fillRect/>
          </a:stretch>
        </p:blipFill>
        <p:spPr>
          <a:xfrm>
            <a:off x="6376670" y="2710815"/>
            <a:ext cx="2266950" cy="2229485"/>
          </a:xfrm>
          <a:prstGeom prst="rect">
            <a:avLst/>
          </a:prstGeom>
        </p:spPr>
      </p:pic>
      <p:sp>
        <p:nvSpPr>
          <p:cNvPr id="7" name="文本框 6"/>
          <p:cNvSpPr txBox="1"/>
          <p:nvPr/>
        </p:nvSpPr>
        <p:spPr>
          <a:xfrm>
            <a:off x="6710045" y="3073400"/>
            <a:ext cx="576580" cy="518160"/>
          </a:xfrm>
          <a:prstGeom prst="rect">
            <a:avLst/>
          </a:prstGeom>
          <a:noFill/>
        </p:spPr>
        <p:txBody>
          <a:bodyPr wrap="none" rtlCol="0">
            <a:spAutoFit/>
          </a:bodyPr>
          <a:lstStyle/>
          <a:p>
            <a:r>
              <a:rPr lang="en-US" altLang="zh-CN" sz="2800">
                <a:solidFill>
                  <a:srgbClr val="4DFFF9"/>
                </a:solidFill>
                <a:latin typeface="华文细黑" panose="02010600040101010101" charset="-122"/>
                <a:ea typeface="华文细黑" panose="02010600040101010101" charset="-122"/>
              </a:rPr>
              <a:t>01</a:t>
            </a:r>
          </a:p>
        </p:txBody>
      </p:sp>
      <p:sp>
        <p:nvSpPr>
          <p:cNvPr id="8" name="文本框 7"/>
          <p:cNvSpPr txBox="1"/>
          <p:nvPr/>
        </p:nvSpPr>
        <p:spPr>
          <a:xfrm>
            <a:off x="7783830" y="3385185"/>
            <a:ext cx="604520" cy="396240"/>
          </a:xfrm>
          <a:prstGeom prst="rect">
            <a:avLst/>
          </a:prstGeom>
          <a:noFill/>
        </p:spPr>
        <p:txBody>
          <a:bodyPr wrap="square" rtlCol="0">
            <a:spAutoFit/>
          </a:bodyPr>
          <a:lstStyle/>
          <a:p>
            <a:r>
              <a:rPr lang="en-US" altLang="zh-CN" sz="2000">
                <a:solidFill>
                  <a:srgbClr val="4DFFF9"/>
                </a:solidFill>
                <a:latin typeface="华文细黑" panose="02010600040101010101" charset="-122"/>
                <a:ea typeface="华文细黑" panose="02010600040101010101" charset="-122"/>
              </a:rPr>
              <a:t>03</a:t>
            </a:r>
          </a:p>
        </p:txBody>
      </p:sp>
      <p:sp>
        <p:nvSpPr>
          <p:cNvPr id="9" name="文本框 8"/>
          <p:cNvSpPr txBox="1"/>
          <p:nvPr/>
        </p:nvSpPr>
        <p:spPr>
          <a:xfrm>
            <a:off x="7884795" y="4247515"/>
            <a:ext cx="520700" cy="457200"/>
          </a:xfrm>
          <a:prstGeom prst="rect">
            <a:avLst/>
          </a:prstGeom>
          <a:noFill/>
        </p:spPr>
        <p:txBody>
          <a:bodyPr wrap="none" rtlCol="0">
            <a:spAutoFit/>
          </a:bodyPr>
          <a:lstStyle/>
          <a:p>
            <a:r>
              <a:rPr lang="en-US" altLang="zh-CN" sz="2400">
                <a:solidFill>
                  <a:srgbClr val="4DFFF9"/>
                </a:solidFill>
                <a:latin typeface="华文细黑" panose="02010600040101010101" charset="-122"/>
                <a:ea typeface="华文细黑" panose="02010600040101010101" charset="-122"/>
              </a:rPr>
              <a:t>02</a:t>
            </a:r>
          </a:p>
        </p:txBody>
      </p:sp>
      <p:sp>
        <p:nvSpPr>
          <p:cNvPr id="10" name="文本框 9"/>
          <p:cNvSpPr txBox="1"/>
          <p:nvPr/>
        </p:nvSpPr>
        <p:spPr>
          <a:xfrm>
            <a:off x="7090410" y="4163695"/>
            <a:ext cx="379730" cy="304800"/>
          </a:xfrm>
          <a:prstGeom prst="rect">
            <a:avLst/>
          </a:prstGeom>
          <a:noFill/>
        </p:spPr>
        <p:txBody>
          <a:bodyPr wrap="none" rtlCol="0">
            <a:spAutoFit/>
          </a:bodyPr>
          <a:lstStyle/>
          <a:p>
            <a:r>
              <a:rPr lang="en-US" altLang="zh-CN" sz="1400">
                <a:solidFill>
                  <a:srgbClr val="4DFFF9"/>
                </a:solidFill>
                <a:latin typeface="华文细黑" panose="02010600040101010101" charset="-122"/>
                <a:ea typeface="华文细黑" panose="02010600040101010101" charset="-122"/>
              </a:rPr>
              <a:t>04</a:t>
            </a:r>
          </a:p>
        </p:txBody>
      </p:sp>
      <p:sp>
        <p:nvSpPr>
          <p:cNvPr id="13" name="文本框 12"/>
          <p:cNvSpPr txBox="1"/>
          <p:nvPr/>
        </p:nvSpPr>
        <p:spPr>
          <a:xfrm>
            <a:off x="8643620" y="3385185"/>
            <a:ext cx="4358640" cy="565785"/>
          </a:xfrm>
          <a:prstGeom prst="rect">
            <a:avLst/>
          </a:prstGeom>
          <a:noFill/>
        </p:spPr>
        <p:txBody>
          <a:bodyPr wrap="square" rtlCol="0">
            <a:spAutoFit/>
          </a:bodyPr>
          <a:lstStyle/>
          <a:p>
            <a:pPr algn="l"/>
            <a:r>
              <a:rPr lang="zh-CN" altLang="en-US" sz="1600">
                <a:solidFill>
                  <a:schemeClr val="bg1">
                    <a:lumMod val="50000"/>
                  </a:schemeClr>
                </a:solidFill>
                <a:latin typeface="微软雅黑" panose="020B0503020204020204" charset="-122"/>
                <a:ea typeface="微软雅黑" panose="020B0503020204020204" charset="-122"/>
              </a:rPr>
              <a:t>道路交通疏导</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pic>
        <p:nvPicPr>
          <p:cNvPr id="16" name="图片 15" descr="019"/>
          <p:cNvPicPr>
            <a:picLocks noChangeAspect="1"/>
          </p:cNvPicPr>
          <p:nvPr/>
        </p:nvPicPr>
        <p:blipFill>
          <a:blip r:embed="rId4" cstate="print"/>
          <a:stretch>
            <a:fillRect/>
          </a:stretch>
        </p:blipFill>
        <p:spPr>
          <a:xfrm>
            <a:off x="6699885" y="3040380"/>
            <a:ext cx="1678940" cy="1645920"/>
          </a:xfrm>
          <a:prstGeom prst="rect">
            <a:avLst/>
          </a:prstGeom>
        </p:spPr>
      </p:pic>
      <p:sp>
        <p:nvSpPr>
          <p:cNvPr id="2" name="矩形 1"/>
          <p:cNvSpPr/>
          <p:nvPr/>
        </p:nvSpPr>
        <p:spPr>
          <a:xfrm flipV="1">
            <a:off x="-29210" y="5423535"/>
            <a:ext cx="12251690" cy="1503680"/>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85000"/>
                  </a:schemeClr>
                </a:solidFill>
                <a:latin typeface="微软雅黑" panose="020B0503020204020204" charset="-122"/>
                <a:ea typeface="微软雅黑" panose="020B0503020204020204" charset="-122"/>
              </a:rPr>
              <a:t>1.概述</a:t>
            </a:r>
          </a:p>
        </p:txBody>
      </p:sp>
      <p:sp>
        <p:nvSpPr>
          <p:cNvPr id="25" name="文本框 24"/>
          <p:cNvSpPr txBox="1"/>
          <p:nvPr/>
        </p:nvSpPr>
        <p:spPr>
          <a:xfrm>
            <a:off x="1359535" y="648335"/>
            <a:ext cx="2742565" cy="69215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1.2.行业需求</a:t>
            </a:r>
          </a:p>
          <a:p>
            <a:endParaRPr lang="en-US" altLang="zh-CN">
              <a:solidFill>
                <a:schemeClr val="bg1">
                  <a:lumMod val="85000"/>
                </a:schemeClr>
              </a:solidFill>
              <a:latin typeface="微软雅黑" panose="020B0503020204020204" charset="-122"/>
              <a:ea typeface="微软雅黑" panose="020B0503020204020204" charset="-122"/>
            </a:endParaRPr>
          </a:p>
        </p:txBody>
      </p:sp>
      <p:sp>
        <p:nvSpPr>
          <p:cNvPr id="26" name="文本框 25"/>
          <p:cNvSpPr txBox="1"/>
          <p:nvPr/>
        </p:nvSpPr>
        <p:spPr>
          <a:xfrm>
            <a:off x="1359535" y="182880"/>
            <a:ext cx="1506855" cy="417830"/>
          </a:xfrm>
          <a:prstGeom prst="rect">
            <a:avLst/>
          </a:prstGeom>
          <a:noFill/>
        </p:spPr>
        <p:txBody>
          <a:bodyPr wrap="square" rtlCol="0">
            <a:spAutoFit/>
          </a:bodyPr>
          <a:lstStyle/>
          <a:p>
            <a:r>
              <a:rPr lang="zh-CN" altLang="en-US" sz="2000">
                <a:solidFill>
                  <a:schemeClr val="bg2">
                    <a:lumMod val="75000"/>
                  </a:schemeClr>
                </a:solidFill>
                <a:latin typeface="微软雅黑" panose="020B0503020204020204" charset="-122"/>
                <a:ea typeface="微软雅黑" panose="020B0503020204020204" charset="-122"/>
              </a:rPr>
              <a:t>1.概述</a:t>
            </a:r>
          </a:p>
        </p:txBody>
      </p:sp>
      <p:sp>
        <p:nvSpPr>
          <p:cNvPr id="27" name="矩形 26"/>
          <p:cNvSpPr/>
          <p:nvPr/>
        </p:nvSpPr>
        <p:spPr>
          <a:xfrm>
            <a:off x="1397635" y="570865"/>
            <a:ext cx="1950085" cy="77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55950" y="4033520"/>
            <a:ext cx="3615055" cy="809625"/>
          </a:xfrm>
          <a:prstGeom prst="rect">
            <a:avLst/>
          </a:prstGeom>
          <a:noFill/>
        </p:spPr>
        <p:txBody>
          <a:bodyPr wrap="square" rtlCol="0">
            <a:spAutoFit/>
          </a:bodyPr>
          <a:lstStyle/>
          <a:p>
            <a:pPr algn="r"/>
            <a:r>
              <a:rPr lang="en-US" altLang="zh-CN" sz="1600">
                <a:solidFill>
                  <a:schemeClr val="bg1">
                    <a:lumMod val="50000"/>
                  </a:schemeClr>
                </a:solidFill>
                <a:latin typeface="微软雅黑" panose="020B0503020204020204" charset="-122"/>
                <a:ea typeface="微软雅黑" panose="020B0503020204020204" charset="-122"/>
              </a:rPr>
              <a:t>   </a:t>
            </a:r>
            <a:r>
              <a:rPr sz="1600">
                <a:solidFill>
                  <a:schemeClr val="bg1">
                    <a:lumMod val="50000"/>
                  </a:schemeClr>
                </a:solidFill>
                <a:latin typeface="微软雅黑" panose="020B0503020204020204" charset="-122"/>
                <a:ea typeface="微软雅黑" panose="020B0503020204020204" charset="-122"/>
              </a:rPr>
              <a:t>交通实时状况采集和大数据处理（用     于交通规划设计等</a:t>
            </a:r>
            <a:r>
              <a:rPr sz="1600">
                <a:solidFill>
                  <a:schemeClr val="bg1">
                    <a:lumMod val="50000"/>
                  </a:schemeClr>
                </a:solidFill>
              </a:rPr>
              <a:t>）</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sp>
        <p:nvSpPr>
          <p:cNvPr id="19" name="文本框 18"/>
          <p:cNvSpPr txBox="1"/>
          <p:nvPr/>
        </p:nvSpPr>
        <p:spPr>
          <a:xfrm>
            <a:off x="2802255" y="3152775"/>
            <a:ext cx="3615055" cy="565785"/>
          </a:xfrm>
          <a:prstGeom prst="rect">
            <a:avLst/>
          </a:prstGeom>
          <a:noFill/>
        </p:spPr>
        <p:txBody>
          <a:bodyPr wrap="square" rtlCol="0">
            <a:spAutoFit/>
          </a:bodyPr>
          <a:lstStyle/>
          <a:p>
            <a:pPr algn="l"/>
            <a:r>
              <a:rPr lang="en-US" altLang="zh-CN" sz="1400">
                <a:solidFill>
                  <a:schemeClr val="bg1">
                    <a:lumMod val="50000"/>
                  </a:schemeClr>
                </a:solidFill>
                <a:latin typeface="华文细黑" panose="02010600040101010101" charset="-122"/>
                <a:ea typeface="华文细黑" panose="02010600040101010101" charset="-122"/>
              </a:rPr>
              <a:t>                              </a:t>
            </a:r>
            <a:r>
              <a:rPr lang="zh-CN" altLang="en-US" sz="1600">
                <a:solidFill>
                  <a:schemeClr val="bg1">
                    <a:lumMod val="50000"/>
                  </a:schemeClr>
                </a:solidFill>
                <a:latin typeface="微软雅黑" panose="020B0503020204020204" charset="-122"/>
                <a:ea typeface="微软雅黑" panose="020B0503020204020204" charset="-122"/>
              </a:rPr>
              <a:t>道路违法行为拍摄取证</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sp>
        <p:nvSpPr>
          <p:cNvPr id="20" name="文本框 19"/>
          <p:cNvSpPr txBox="1"/>
          <p:nvPr/>
        </p:nvSpPr>
        <p:spPr>
          <a:xfrm>
            <a:off x="8820150" y="4277360"/>
            <a:ext cx="2968625" cy="565785"/>
          </a:xfrm>
          <a:prstGeom prst="rect">
            <a:avLst/>
          </a:prstGeom>
          <a:noFill/>
        </p:spPr>
        <p:txBody>
          <a:bodyPr wrap="square" rtlCol="0">
            <a:spAutoFit/>
          </a:bodyPr>
          <a:lstStyle/>
          <a:p>
            <a:pPr algn="l"/>
            <a:r>
              <a:rPr lang="zh-CN" altLang="en-US" sz="1600">
                <a:solidFill>
                  <a:schemeClr val="bg1">
                    <a:lumMod val="50000"/>
                  </a:schemeClr>
                </a:solidFill>
                <a:latin typeface="微软雅黑" panose="020B0503020204020204" charset="-122"/>
                <a:ea typeface="微软雅黑" panose="020B0503020204020204" charset="-122"/>
              </a:rPr>
              <a:t>道路状况勘查</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sp>
        <p:nvSpPr>
          <p:cNvPr id="22" name="文本框 21"/>
          <p:cNvSpPr txBox="1"/>
          <p:nvPr/>
        </p:nvSpPr>
        <p:spPr>
          <a:xfrm>
            <a:off x="1296035" y="1478915"/>
            <a:ext cx="9738995" cy="659130"/>
          </a:xfrm>
          <a:prstGeom prst="rect">
            <a:avLst/>
          </a:prstGeom>
          <a:noFill/>
        </p:spPr>
        <p:txBody>
          <a:bodyPr wrap="square" rtlCol="0">
            <a:spAutoFit/>
          </a:bodyPr>
          <a:lstStyle/>
          <a:p>
            <a:r>
              <a:rPr lang="zh-CN" altLang="en-US">
                <a:solidFill>
                  <a:schemeClr val="bg1">
                    <a:lumMod val="50000"/>
                  </a:schemeClr>
                </a:solidFill>
                <a:latin typeface="微软雅黑" panose="020B0503020204020204" charset="-122"/>
                <a:ea typeface="微软雅黑" panose="020B0503020204020204" charset="-122"/>
              </a:rPr>
              <a:t>无人机在交通领域有着非常巨大的应用潜力。目前无人机应用于交通巡线及交通应急处突方面有着非常突出的应用效果。</a:t>
            </a:r>
          </a:p>
        </p:txBody>
      </p:sp>
      <p:sp>
        <p:nvSpPr>
          <p:cNvPr id="28" name="文本框 27"/>
          <p:cNvSpPr txBox="1"/>
          <p:nvPr/>
        </p:nvSpPr>
        <p:spPr>
          <a:xfrm>
            <a:off x="1226820" y="5727700"/>
            <a:ext cx="9738995" cy="659130"/>
          </a:xfrm>
          <a:prstGeom prst="rect">
            <a:avLst/>
          </a:prstGeom>
          <a:noFill/>
        </p:spPr>
        <p:txBody>
          <a:bodyPr wrap="square" rtlCol="0">
            <a:spAutoFit/>
          </a:bodyPr>
          <a:lstStyle/>
          <a:p>
            <a:r>
              <a:rPr lang="zh-CN" altLang="en-US">
                <a:solidFill>
                  <a:schemeClr val="bg1">
                    <a:lumMod val="50000"/>
                  </a:schemeClr>
                </a:solidFill>
                <a:latin typeface="微软雅黑" panose="020B0503020204020204" charset="-122"/>
                <a:ea typeface="微软雅黑" panose="020B0503020204020204" charset="-122"/>
              </a:rPr>
              <a:t>相比传统执法模式，利用无人机进行交通巡线有非常突出的优势，如机动性更强，查勘效率更高，动态覆盖范围更广，整体成本更优等特点。</a:t>
            </a:r>
          </a:p>
        </p:txBody>
      </p:sp>
      <p:sp>
        <p:nvSpPr>
          <p:cNvPr id="29" name="矩形 28"/>
          <p:cNvSpPr/>
          <p:nvPr/>
        </p:nvSpPr>
        <p:spPr>
          <a:xfrm flipV="1">
            <a:off x="-29845" y="2406015"/>
            <a:ext cx="12251690" cy="8572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296035" y="2475230"/>
            <a:ext cx="2216150" cy="598170"/>
          </a:xfrm>
          <a:prstGeom prst="rect">
            <a:avLst/>
          </a:prstGeom>
          <a:noFill/>
        </p:spPr>
        <p:txBody>
          <a:bodyPr wrap="square" rtlCol="0">
            <a:spAutoFit/>
          </a:bodyPr>
          <a:lstStyle/>
          <a:p>
            <a:pPr algn="l"/>
            <a:r>
              <a:rPr lang="en-US" altLang="zh-CN" sz="1400">
                <a:solidFill>
                  <a:schemeClr val="bg1">
                    <a:lumMod val="50000"/>
                  </a:schemeClr>
                </a:solidFill>
                <a:latin typeface="微软雅黑" panose="020B0503020204020204" charset="-122"/>
                <a:ea typeface="微软雅黑" panose="020B0503020204020204" charset="-122"/>
              </a:rPr>
              <a:t> </a:t>
            </a:r>
            <a:r>
              <a:rPr>
                <a:solidFill>
                  <a:schemeClr val="bg1">
                    <a:lumMod val="50000"/>
                  </a:schemeClr>
                </a:solidFill>
                <a:latin typeface="微软雅黑" panose="020B0503020204020204" charset="-122"/>
                <a:ea typeface="微软雅黑" panose="020B0503020204020204" charset="-122"/>
              </a:rPr>
              <a:t>1.无人机交通巡线</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pic>
        <p:nvPicPr>
          <p:cNvPr id="31" name="图片 30" descr="000"/>
          <p:cNvPicPr>
            <a:picLocks noChangeAspect="1"/>
          </p:cNvPicPr>
          <p:nvPr/>
        </p:nvPicPr>
        <p:blipFill>
          <a:blip r:embed="rId5"/>
          <a:stretch>
            <a:fillRect/>
          </a:stretch>
        </p:blipFill>
        <p:spPr>
          <a:xfrm>
            <a:off x="-66040" y="-106045"/>
            <a:ext cx="1805940" cy="1633855"/>
          </a:xfrm>
          <a:prstGeom prst="rect">
            <a:avLst/>
          </a:prstGeom>
        </p:spPr>
      </p:pic>
    </p:spTree>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18"/>
          <p:cNvPicPr>
            <a:picLocks noChangeAspect="1"/>
          </p:cNvPicPr>
          <p:nvPr/>
        </p:nvPicPr>
        <p:blipFill>
          <a:blip r:embed="rId3"/>
          <a:stretch>
            <a:fillRect/>
          </a:stretch>
        </p:blipFill>
        <p:spPr>
          <a:xfrm>
            <a:off x="6376670" y="2710815"/>
            <a:ext cx="2266950" cy="2229485"/>
          </a:xfrm>
          <a:prstGeom prst="rect">
            <a:avLst/>
          </a:prstGeom>
        </p:spPr>
      </p:pic>
      <p:sp>
        <p:nvSpPr>
          <p:cNvPr id="7" name="文本框 6"/>
          <p:cNvSpPr txBox="1"/>
          <p:nvPr/>
        </p:nvSpPr>
        <p:spPr>
          <a:xfrm>
            <a:off x="6710045" y="3073400"/>
            <a:ext cx="576580" cy="518160"/>
          </a:xfrm>
          <a:prstGeom prst="rect">
            <a:avLst/>
          </a:prstGeom>
          <a:noFill/>
        </p:spPr>
        <p:txBody>
          <a:bodyPr wrap="none" rtlCol="0">
            <a:spAutoFit/>
          </a:bodyPr>
          <a:lstStyle/>
          <a:p>
            <a:r>
              <a:rPr lang="en-US" altLang="zh-CN" sz="2800">
                <a:solidFill>
                  <a:srgbClr val="4DFFF9"/>
                </a:solidFill>
                <a:latin typeface="华文细黑" panose="02010600040101010101" charset="-122"/>
                <a:ea typeface="华文细黑" panose="02010600040101010101" charset="-122"/>
              </a:rPr>
              <a:t>01</a:t>
            </a:r>
          </a:p>
        </p:txBody>
      </p:sp>
      <p:sp>
        <p:nvSpPr>
          <p:cNvPr id="8" name="文本框 7"/>
          <p:cNvSpPr txBox="1"/>
          <p:nvPr/>
        </p:nvSpPr>
        <p:spPr>
          <a:xfrm>
            <a:off x="7783830" y="3385185"/>
            <a:ext cx="604520" cy="396240"/>
          </a:xfrm>
          <a:prstGeom prst="rect">
            <a:avLst/>
          </a:prstGeom>
          <a:noFill/>
        </p:spPr>
        <p:txBody>
          <a:bodyPr wrap="square" rtlCol="0">
            <a:spAutoFit/>
          </a:bodyPr>
          <a:lstStyle/>
          <a:p>
            <a:r>
              <a:rPr lang="en-US" altLang="zh-CN" sz="2000">
                <a:solidFill>
                  <a:srgbClr val="4DFFF9"/>
                </a:solidFill>
                <a:latin typeface="华文细黑" panose="02010600040101010101" charset="-122"/>
                <a:ea typeface="华文细黑" panose="02010600040101010101" charset="-122"/>
              </a:rPr>
              <a:t>03</a:t>
            </a:r>
          </a:p>
        </p:txBody>
      </p:sp>
      <p:sp>
        <p:nvSpPr>
          <p:cNvPr id="9" name="文本框 8"/>
          <p:cNvSpPr txBox="1"/>
          <p:nvPr/>
        </p:nvSpPr>
        <p:spPr>
          <a:xfrm>
            <a:off x="7884795" y="4247515"/>
            <a:ext cx="520700" cy="457200"/>
          </a:xfrm>
          <a:prstGeom prst="rect">
            <a:avLst/>
          </a:prstGeom>
          <a:noFill/>
        </p:spPr>
        <p:txBody>
          <a:bodyPr wrap="none" rtlCol="0">
            <a:spAutoFit/>
          </a:bodyPr>
          <a:lstStyle/>
          <a:p>
            <a:r>
              <a:rPr lang="en-US" altLang="zh-CN" sz="2400">
                <a:solidFill>
                  <a:srgbClr val="4DFFF9"/>
                </a:solidFill>
                <a:latin typeface="华文细黑" panose="02010600040101010101" charset="-122"/>
                <a:ea typeface="华文细黑" panose="02010600040101010101" charset="-122"/>
              </a:rPr>
              <a:t>02</a:t>
            </a:r>
          </a:p>
        </p:txBody>
      </p:sp>
      <p:sp>
        <p:nvSpPr>
          <p:cNvPr id="10" name="文本框 9"/>
          <p:cNvSpPr txBox="1"/>
          <p:nvPr/>
        </p:nvSpPr>
        <p:spPr>
          <a:xfrm>
            <a:off x="7090410" y="4163695"/>
            <a:ext cx="379730" cy="304800"/>
          </a:xfrm>
          <a:prstGeom prst="rect">
            <a:avLst/>
          </a:prstGeom>
          <a:noFill/>
        </p:spPr>
        <p:txBody>
          <a:bodyPr wrap="none" rtlCol="0">
            <a:spAutoFit/>
          </a:bodyPr>
          <a:lstStyle/>
          <a:p>
            <a:r>
              <a:rPr lang="en-US" altLang="zh-CN" sz="1400">
                <a:solidFill>
                  <a:srgbClr val="4DFFF9"/>
                </a:solidFill>
                <a:latin typeface="华文细黑" panose="02010600040101010101" charset="-122"/>
                <a:ea typeface="华文细黑" panose="02010600040101010101" charset="-122"/>
              </a:rPr>
              <a:t>04</a:t>
            </a:r>
          </a:p>
        </p:txBody>
      </p:sp>
      <p:sp>
        <p:nvSpPr>
          <p:cNvPr id="13" name="文本框 12"/>
          <p:cNvSpPr txBox="1"/>
          <p:nvPr/>
        </p:nvSpPr>
        <p:spPr>
          <a:xfrm>
            <a:off x="8530590" y="3385185"/>
            <a:ext cx="3547745" cy="565785"/>
          </a:xfrm>
          <a:prstGeom prst="rect">
            <a:avLst/>
          </a:prstGeom>
          <a:noFill/>
        </p:spPr>
        <p:txBody>
          <a:bodyPr wrap="square" rtlCol="0">
            <a:spAutoFit/>
          </a:bodyPr>
          <a:lstStyle/>
          <a:p>
            <a:pPr algn="l"/>
            <a:r>
              <a:rPr lang="zh-CN" altLang="en-US" sz="1600">
                <a:solidFill>
                  <a:schemeClr val="bg1">
                    <a:lumMod val="50000"/>
                  </a:schemeClr>
                </a:solidFill>
                <a:latin typeface="微软雅黑" panose="020B0503020204020204" charset="-122"/>
                <a:ea typeface="微软雅黑" panose="020B0503020204020204" charset="-122"/>
              </a:rPr>
              <a:t>爆炸、塌方等危急现场的侦查和探测</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pic>
        <p:nvPicPr>
          <p:cNvPr id="16" name="图片 15" descr="019"/>
          <p:cNvPicPr>
            <a:picLocks noChangeAspect="1"/>
          </p:cNvPicPr>
          <p:nvPr/>
        </p:nvPicPr>
        <p:blipFill>
          <a:blip r:embed="rId4" cstate="print"/>
          <a:stretch>
            <a:fillRect/>
          </a:stretch>
        </p:blipFill>
        <p:spPr>
          <a:xfrm>
            <a:off x="6699885" y="3040380"/>
            <a:ext cx="1678940" cy="1645920"/>
          </a:xfrm>
          <a:prstGeom prst="rect">
            <a:avLst/>
          </a:prstGeom>
        </p:spPr>
      </p:pic>
      <p:sp>
        <p:nvSpPr>
          <p:cNvPr id="2" name="矩形 1"/>
          <p:cNvSpPr/>
          <p:nvPr/>
        </p:nvSpPr>
        <p:spPr>
          <a:xfrm flipV="1">
            <a:off x="-29845" y="5414010"/>
            <a:ext cx="12320905" cy="147510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3820" y="445770"/>
            <a:ext cx="1506855" cy="417830"/>
          </a:xfrm>
          <a:prstGeom prst="rect">
            <a:avLst/>
          </a:prstGeom>
          <a:noFill/>
        </p:spPr>
        <p:txBody>
          <a:bodyPr wrap="square" rtlCol="0">
            <a:spAutoFit/>
          </a:bodyPr>
          <a:lstStyle/>
          <a:p>
            <a:r>
              <a:rPr lang="zh-CN" altLang="en-US" sz="2000">
                <a:solidFill>
                  <a:schemeClr val="bg1">
                    <a:lumMod val="85000"/>
                  </a:schemeClr>
                </a:solidFill>
                <a:latin typeface="微软雅黑" panose="020B0503020204020204" charset="-122"/>
                <a:ea typeface="微软雅黑" panose="020B0503020204020204" charset="-122"/>
              </a:rPr>
              <a:t>1.概述</a:t>
            </a:r>
          </a:p>
        </p:txBody>
      </p:sp>
      <p:sp>
        <p:nvSpPr>
          <p:cNvPr id="25" name="文本框 24"/>
          <p:cNvSpPr txBox="1"/>
          <p:nvPr/>
        </p:nvSpPr>
        <p:spPr>
          <a:xfrm>
            <a:off x="1359535" y="648335"/>
            <a:ext cx="2742565" cy="69215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1.2.行业需求</a:t>
            </a:r>
          </a:p>
          <a:p>
            <a:endParaRPr lang="en-US" altLang="zh-CN">
              <a:solidFill>
                <a:schemeClr val="bg1">
                  <a:lumMod val="85000"/>
                </a:schemeClr>
              </a:solidFill>
              <a:latin typeface="微软雅黑" panose="020B0503020204020204" charset="-122"/>
              <a:ea typeface="微软雅黑" panose="020B0503020204020204" charset="-122"/>
            </a:endParaRPr>
          </a:p>
        </p:txBody>
      </p:sp>
      <p:sp>
        <p:nvSpPr>
          <p:cNvPr id="26" name="文本框 25"/>
          <p:cNvSpPr txBox="1"/>
          <p:nvPr/>
        </p:nvSpPr>
        <p:spPr>
          <a:xfrm>
            <a:off x="1359535" y="182880"/>
            <a:ext cx="1506855" cy="417830"/>
          </a:xfrm>
          <a:prstGeom prst="rect">
            <a:avLst/>
          </a:prstGeom>
          <a:noFill/>
        </p:spPr>
        <p:txBody>
          <a:bodyPr wrap="square" rtlCol="0">
            <a:spAutoFit/>
          </a:bodyPr>
          <a:lstStyle/>
          <a:p>
            <a:r>
              <a:rPr lang="zh-CN" altLang="en-US" sz="2000">
                <a:solidFill>
                  <a:schemeClr val="bg2">
                    <a:lumMod val="75000"/>
                  </a:schemeClr>
                </a:solidFill>
                <a:latin typeface="微软雅黑" panose="020B0503020204020204" charset="-122"/>
                <a:ea typeface="微软雅黑" panose="020B0503020204020204" charset="-122"/>
              </a:rPr>
              <a:t>1.概述</a:t>
            </a:r>
          </a:p>
        </p:txBody>
      </p:sp>
      <p:sp>
        <p:nvSpPr>
          <p:cNvPr id="27" name="矩形 26"/>
          <p:cNvSpPr/>
          <p:nvPr/>
        </p:nvSpPr>
        <p:spPr>
          <a:xfrm>
            <a:off x="1397635" y="570865"/>
            <a:ext cx="1950085" cy="77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55950" y="4033520"/>
            <a:ext cx="3615055" cy="596265"/>
          </a:xfrm>
          <a:prstGeom prst="rect">
            <a:avLst/>
          </a:prstGeom>
          <a:noFill/>
        </p:spPr>
        <p:txBody>
          <a:bodyPr wrap="square" rtlCol="0">
            <a:spAutoFit/>
          </a:bodyPr>
          <a:lstStyle/>
          <a:p>
            <a:pPr algn="r"/>
            <a:r>
              <a:rPr lang="en-US" altLang="zh-CN" sz="1600">
                <a:solidFill>
                  <a:schemeClr val="bg1">
                    <a:lumMod val="50000"/>
                  </a:schemeClr>
                </a:solidFill>
                <a:latin typeface="微软雅黑" panose="020B0503020204020204" charset="-122"/>
                <a:ea typeface="微软雅黑" panose="020B0503020204020204" charset="-122"/>
              </a:rPr>
              <a:t>   </a:t>
            </a:r>
            <a:r>
              <a:rPr sz="1600">
                <a:solidFill>
                  <a:schemeClr val="bg1">
                    <a:lumMod val="50000"/>
                  </a:schemeClr>
                </a:solidFill>
                <a:latin typeface="微软雅黑" panose="020B0503020204020204" charset="-122"/>
                <a:ea typeface="微软雅黑" panose="020B0503020204020204" charset="-122"/>
              </a:rPr>
              <a:t>重大事故及自然灾害现场救援及紧急救援物品投放</a:t>
            </a:r>
          </a:p>
        </p:txBody>
      </p:sp>
      <p:sp>
        <p:nvSpPr>
          <p:cNvPr id="19" name="文本框 18"/>
          <p:cNvSpPr txBox="1"/>
          <p:nvPr/>
        </p:nvSpPr>
        <p:spPr>
          <a:xfrm>
            <a:off x="2866390" y="3073400"/>
            <a:ext cx="3716020" cy="565785"/>
          </a:xfrm>
          <a:prstGeom prst="rect">
            <a:avLst/>
          </a:prstGeom>
          <a:noFill/>
        </p:spPr>
        <p:txBody>
          <a:bodyPr wrap="square" rtlCol="0">
            <a:spAutoFit/>
          </a:bodyPr>
          <a:lstStyle/>
          <a:p>
            <a:pPr algn="l"/>
            <a:r>
              <a:rPr lang="zh-CN" altLang="en-US" sz="1600">
                <a:solidFill>
                  <a:schemeClr val="bg1">
                    <a:lumMod val="50000"/>
                  </a:schemeClr>
                </a:solidFill>
                <a:latin typeface="微软雅黑" panose="020B0503020204020204" charset="-122"/>
                <a:ea typeface="微软雅黑" panose="020B0503020204020204" charset="-122"/>
              </a:rPr>
              <a:t>重大事故及自然灾害现场搜救、查勘</a:t>
            </a:r>
            <a:endParaRPr lang="en-US" altLang="zh-CN" sz="1600">
              <a:solidFill>
                <a:schemeClr val="bg1">
                  <a:lumMod val="50000"/>
                </a:schemeClr>
              </a:solidFill>
              <a:latin typeface="微软雅黑" panose="020B0503020204020204" charset="-122"/>
              <a:ea typeface="微软雅黑" panose="020B0503020204020204" charset="-122"/>
            </a:endParaRP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sp>
        <p:nvSpPr>
          <p:cNvPr id="20" name="文本框 19"/>
          <p:cNvSpPr txBox="1"/>
          <p:nvPr/>
        </p:nvSpPr>
        <p:spPr>
          <a:xfrm>
            <a:off x="8820150" y="4277360"/>
            <a:ext cx="2968625" cy="809625"/>
          </a:xfrm>
          <a:prstGeom prst="rect">
            <a:avLst/>
          </a:prstGeom>
          <a:noFill/>
        </p:spPr>
        <p:txBody>
          <a:bodyPr wrap="square" rtlCol="0">
            <a:spAutoFit/>
          </a:bodyPr>
          <a:lstStyle/>
          <a:p>
            <a:pPr algn="l"/>
            <a:r>
              <a:rPr lang="zh-CN" altLang="en-US" sz="1600">
                <a:solidFill>
                  <a:schemeClr val="bg1">
                    <a:lumMod val="50000"/>
                  </a:schemeClr>
                </a:solidFill>
                <a:latin typeface="微软雅黑" panose="020B0503020204020204" charset="-122"/>
                <a:ea typeface="微软雅黑" panose="020B0503020204020204" charset="-122"/>
              </a:rPr>
              <a:t>重大事故及自然灾害现场空中交通指挥</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sp>
        <p:nvSpPr>
          <p:cNvPr id="22" name="文本框 21"/>
          <p:cNvSpPr txBox="1"/>
          <p:nvPr/>
        </p:nvSpPr>
        <p:spPr>
          <a:xfrm>
            <a:off x="1296035" y="1478915"/>
            <a:ext cx="9738995" cy="659130"/>
          </a:xfrm>
          <a:prstGeom prst="rect">
            <a:avLst/>
          </a:prstGeom>
          <a:noFill/>
        </p:spPr>
        <p:txBody>
          <a:bodyPr wrap="square" rtlCol="0">
            <a:spAutoFit/>
          </a:bodyPr>
          <a:lstStyle/>
          <a:p>
            <a:r>
              <a:rPr lang="zh-CN" altLang="en-US">
                <a:solidFill>
                  <a:schemeClr val="bg1">
                    <a:lumMod val="50000"/>
                  </a:schemeClr>
                </a:solidFill>
                <a:latin typeface="微软雅黑" panose="020B0503020204020204" charset="-122"/>
                <a:ea typeface="微软雅黑" panose="020B0503020204020204" charset="-122"/>
              </a:rPr>
              <a:t>无人机在交通领域有着非常巨大的应用潜力。目前无人机应用于交通巡线及交通应急处突方面有着非常突出的应用效果。</a:t>
            </a:r>
          </a:p>
        </p:txBody>
      </p:sp>
      <p:sp>
        <p:nvSpPr>
          <p:cNvPr id="28" name="文本框 27"/>
          <p:cNvSpPr txBox="1"/>
          <p:nvPr/>
        </p:nvSpPr>
        <p:spPr>
          <a:xfrm>
            <a:off x="1226185" y="5737860"/>
            <a:ext cx="9738995" cy="659130"/>
          </a:xfrm>
          <a:prstGeom prst="rect">
            <a:avLst/>
          </a:prstGeom>
          <a:noFill/>
        </p:spPr>
        <p:txBody>
          <a:bodyPr wrap="square" rtlCol="0">
            <a:spAutoFit/>
          </a:bodyPr>
          <a:lstStyle/>
          <a:p>
            <a:r>
              <a:rPr lang="zh-CN" altLang="en-US">
                <a:solidFill>
                  <a:schemeClr val="bg1">
                    <a:lumMod val="50000"/>
                  </a:schemeClr>
                </a:solidFill>
                <a:latin typeface="微软雅黑" panose="020B0503020204020204" charset="-122"/>
                <a:ea typeface="微软雅黑" panose="020B0503020204020204" charset="-122"/>
              </a:rPr>
              <a:t>相比传统应急方式，利用无人机进行应急处突有非常突出的优势，如机动性更强，应急响应更迅速，应对危险场景更安全，救援效果更佳，动态覆盖范围更广等特点。</a:t>
            </a:r>
          </a:p>
        </p:txBody>
      </p:sp>
      <p:sp>
        <p:nvSpPr>
          <p:cNvPr id="29" name="矩形 28"/>
          <p:cNvSpPr/>
          <p:nvPr/>
        </p:nvSpPr>
        <p:spPr>
          <a:xfrm flipV="1">
            <a:off x="-29845" y="2406015"/>
            <a:ext cx="12251690" cy="85725"/>
          </a:xfrm>
          <a:prstGeom prst="rect">
            <a:avLst/>
          </a:prstGeom>
          <a:solidFill>
            <a:schemeClr val="bg1">
              <a:lumMod val="8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296035" y="2475230"/>
            <a:ext cx="2216150" cy="598170"/>
          </a:xfrm>
          <a:prstGeom prst="rect">
            <a:avLst/>
          </a:prstGeom>
          <a:noFill/>
        </p:spPr>
        <p:txBody>
          <a:bodyPr wrap="square" rtlCol="0">
            <a:spAutoFit/>
          </a:bodyPr>
          <a:lstStyle/>
          <a:p>
            <a:pPr algn="l"/>
            <a:r>
              <a:rPr lang="en-US" altLang="zh-CN" sz="1400">
                <a:solidFill>
                  <a:schemeClr val="bg1">
                    <a:lumMod val="50000"/>
                  </a:schemeClr>
                </a:solidFill>
                <a:latin typeface="微软雅黑" panose="020B0503020204020204" charset="-122"/>
                <a:ea typeface="微软雅黑" panose="020B0503020204020204" charset="-122"/>
              </a:rPr>
              <a:t> </a:t>
            </a:r>
            <a:r>
              <a:rPr lang="en-US">
                <a:solidFill>
                  <a:schemeClr val="bg1">
                    <a:lumMod val="50000"/>
                  </a:schemeClr>
                </a:solidFill>
                <a:latin typeface="微软雅黑" panose="020B0503020204020204" charset="-122"/>
                <a:ea typeface="微软雅黑" panose="020B0503020204020204" charset="-122"/>
              </a:rPr>
              <a:t>2</a:t>
            </a:r>
            <a:r>
              <a:rPr>
                <a:solidFill>
                  <a:schemeClr val="bg1">
                    <a:lumMod val="50000"/>
                  </a:schemeClr>
                </a:solidFill>
                <a:latin typeface="微软雅黑" panose="020B0503020204020204" charset="-122"/>
                <a:ea typeface="微软雅黑" panose="020B0503020204020204" charset="-122"/>
              </a:rPr>
              <a:t>.无人机应急处突</a:t>
            </a:r>
          </a:p>
          <a:p>
            <a:pPr algn="l"/>
            <a:endParaRPr lang="zh-CN" altLang="en-US" sz="1400">
              <a:solidFill>
                <a:schemeClr val="bg1">
                  <a:lumMod val="50000"/>
                </a:schemeClr>
              </a:solidFill>
              <a:latin typeface="华文细黑" panose="02010600040101010101" charset="-122"/>
              <a:ea typeface="华文细黑" panose="02010600040101010101" charset="-122"/>
            </a:endParaRPr>
          </a:p>
        </p:txBody>
      </p:sp>
      <p:pic>
        <p:nvPicPr>
          <p:cNvPr id="3" name="图片 2" descr="000"/>
          <p:cNvPicPr>
            <a:picLocks noChangeAspect="1"/>
          </p:cNvPicPr>
          <p:nvPr/>
        </p:nvPicPr>
        <p:blipFill>
          <a:blip r:embed="rId5"/>
          <a:stretch>
            <a:fillRect/>
          </a:stretch>
        </p:blipFill>
        <p:spPr>
          <a:xfrm>
            <a:off x="-66040" y="-106045"/>
            <a:ext cx="1805940" cy="1633855"/>
          </a:xfrm>
          <a:prstGeom prst="rect">
            <a:avLst/>
          </a:prstGeom>
        </p:spPr>
      </p:pic>
    </p:spTree>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合并 8"/>
          <p:cNvSpPr/>
          <p:nvPr/>
        </p:nvSpPr>
        <p:spPr>
          <a:xfrm>
            <a:off x="4203700" y="1686560"/>
            <a:ext cx="4015740" cy="2799080"/>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88110" y="2296160"/>
            <a:ext cx="4466590" cy="1579880"/>
          </a:xfrm>
          <a:prstGeom prst="rect">
            <a:avLst/>
          </a:prstGeom>
          <a:noFill/>
        </p:spPr>
        <p:txBody>
          <a:bodyPr wrap="square" rtlCol="0">
            <a:spAutoFit/>
          </a:bodyPr>
          <a:lstStyle/>
          <a:p>
            <a:pPr algn="r"/>
            <a:r>
              <a:rPr lang="zh-CN" altLang="en-US" sz="9600">
                <a:solidFill>
                  <a:srgbClr val="4DFFF9"/>
                </a:solidFill>
                <a:latin typeface="Impact" panose="020B0806030902050204" charset="0"/>
                <a:ea typeface="华文琥珀" panose="02010800040101010101" charset="-122"/>
              </a:rPr>
              <a:t>P</a:t>
            </a:r>
            <a:r>
              <a:rPr lang="zh-CN" altLang="en-US" sz="4800">
                <a:solidFill>
                  <a:schemeClr val="bg1">
                    <a:lumMod val="65000"/>
                  </a:schemeClr>
                </a:solidFill>
                <a:latin typeface="Impact" panose="020B0806030902050204" charset="0"/>
                <a:ea typeface="华文琥珀" panose="02010800040101010101" charset="-122"/>
              </a:rPr>
              <a:t>ART</a:t>
            </a:r>
            <a:r>
              <a:rPr lang="zh-CN" altLang="en-US" sz="9600">
                <a:solidFill>
                  <a:schemeClr val="bg1">
                    <a:lumMod val="50000"/>
                  </a:schemeClr>
                </a:solidFill>
                <a:effectLst>
                  <a:outerShdw blurRad="38100" dist="19050" dir="2700000" algn="tl" rotWithShape="0">
                    <a:schemeClr val="dk1">
                      <a:alpha val="40000"/>
                    </a:schemeClr>
                  </a:outerShdw>
                </a:effectLst>
                <a:latin typeface="Bauhaus 93" panose="04030905020B02020C02" charset="0"/>
                <a:ea typeface="造字工房力黑（非商用）常规体" charset="-122"/>
              </a:rPr>
              <a:t>0</a:t>
            </a:r>
            <a:r>
              <a:rPr lang="en-US" altLang="zh-CN" sz="9600">
                <a:solidFill>
                  <a:schemeClr val="bg1">
                    <a:lumMod val="50000"/>
                  </a:schemeClr>
                </a:solidFill>
                <a:effectLst>
                  <a:outerShdw blurRad="38100" dist="19050" dir="2700000" algn="tl" rotWithShape="0">
                    <a:schemeClr val="dk1">
                      <a:alpha val="40000"/>
                    </a:schemeClr>
                  </a:outerShdw>
                </a:effectLst>
                <a:latin typeface="Bauhaus 93" panose="04030905020B02020C02" charset="0"/>
                <a:ea typeface="造字工房力黑（非商用）常规体" charset="-122"/>
              </a:rPr>
              <a:t>2</a:t>
            </a:r>
          </a:p>
        </p:txBody>
      </p:sp>
      <p:sp>
        <p:nvSpPr>
          <p:cNvPr id="8" name="矩形 7"/>
          <p:cNvSpPr/>
          <p:nvPr/>
        </p:nvSpPr>
        <p:spPr>
          <a:xfrm flipH="1">
            <a:off x="5749290" y="2670175"/>
            <a:ext cx="76200" cy="3487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75655" y="1786890"/>
            <a:ext cx="76200" cy="3284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6977380" y="2831465"/>
            <a:ext cx="76200" cy="997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246880" y="1254760"/>
            <a:ext cx="3923030" cy="395605"/>
          </a:xfrm>
          <a:custGeom>
            <a:avLst/>
            <a:gdLst>
              <a:gd name="connsiteX0" fmla="*/ 0 w 6178"/>
              <a:gd name="connsiteY0" fmla="*/ 623 h 623"/>
              <a:gd name="connsiteX1" fmla="*/ 5844 w 6178"/>
              <a:gd name="connsiteY1" fmla="*/ 0 h 623"/>
              <a:gd name="connsiteX2" fmla="*/ 6178 w 6178"/>
              <a:gd name="connsiteY2" fmla="*/ 601 h 623"/>
              <a:gd name="connsiteX3" fmla="*/ 0 w 6178"/>
              <a:gd name="connsiteY3" fmla="*/ 623 h 623"/>
            </a:gdLst>
            <a:ahLst/>
            <a:cxnLst>
              <a:cxn ang="0">
                <a:pos x="connsiteX0" y="connsiteY0"/>
              </a:cxn>
              <a:cxn ang="0">
                <a:pos x="connsiteX1" y="connsiteY1"/>
              </a:cxn>
              <a:cxn ang="0">
                <a:pos x="connsiteX2" y="connsiteY2"/>
              </a:cxn>
              <a:cxn ang="0">
                <a:pos x="connsiteX3" y="connsiteY3"/>
              </a:cxn>
            </a:cxnLst>
            <a:rect l="l" t="t" r="r" b="b"/>
            <a:pathLst>
              <a:path w="6178" h="623">
                <a:moveTo>
                  <a:pt x="0" y="623"/>
                </a:moveTo>
                <a:lnTo>
                  <a:pt x="5844" y="0"/>
                </a:lnTo>
                <a:lnTo>
                  <a:pt x="6178" y="601"/>
                </a:lnTo>
                <a:lnTo>
                  <a:pt x="0" y="62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16320" y="3829050"/>
            <a:ext cx="5276215" cy="1779905"/>
          </a:xfrm>
          <a:prstGeom prst="rect">
            <a:avLst/>
          </a:prstGeom>
          <a:noFill/>
        </p:spPr>
        <p:txBody>
          <a:bodyPr wrap="square" rtlCol="0">
            <a:spAutoFit/>
          </a:bodyPr>
          <a:lstStyle/>
          <a:p>
            <a:r>
              <a:rPr lang="zh-CN" altLang="en-US" sz="4000">
                <a:solidFill>
                  <a:schemeClr val="bg2">
                    <a:lumMod val="50000"/>
                  </a:schemeClr>
                </a:solidFill>
                <a:latin typeface="微软雅黑" panose="020B0503020204020204" charset="-122"/>
                <a:ea typeface="微软雅黑" panose="020B0503020204020204" charset="-122"/>
              </a:rPr>
              <a:t>无人机空中执勤</a:t>
            </a:r>
          </a:p>
          <a:p>
            <a:r>
              <a:rPr lang="zh-CN" altLang="en-US" sz="4000">
                <a:solidFill>
                  <a:schemeClr val="bg2">
                    <a:lumMod val="50000"/>
                  </a:schemeClr>
                </a:solidFill>
                <a:latin typeface="微软雅黑" panose="020B0503020204020204" charset="-122"/>
                <a:ea typeface="微软雅黑" panose="020B0503020204020204" charset="-122"/>
              </a:rPr>
              <a:t>          应用方案</a:t>
            </a:r>
            <a:endParaRPr lang="en-US" altLang="zh-CN" sz="4000">
              <a:solidFill>
                <a:schemeClr val="bg2">
                  <a:lumMod val="50000"/>
                </a:schemeClr>
              </a:solidFill>
              <a:latin typeface="微软雅黑" panose="020B0503020204020204" charset="-122"/>
              <a:ea typeface="微软雅黑" panose="020B0503020204020204" charset="-122"/>
            </a:endParaRPr>
          </a:p>
          <a:p>
            <a:endParaRPr lang="en-US" altLang="zh-CN" sz="2800">
              <a:solidFill>
                <a:schemeClr val="bg2">
                  <a:lumMod val="50000"/>
                </a:schemeClr>
              </a:solidFill>
              <a:latin typeface="微软雅黑" panose="020B0503020204020204" charset="-122"/>
              <a:ea typeface="微软雅黑" panose="020B0503020204020204" charset="-122"/>
            </a:endParaRPr>
          </a:p>
        </p:txBody>
      </p:sp>
    </p:spTree>
  </p:cSld>
  <p:clrMapOvr>
    <a:masterClrMapping/>
  </p:clrMapOvr>
  <p:transition>
    <p:push dir="u"/>
  </p:transition>
  <p:timing>
    <p:tnLst>
      <p:par>
        <p:cTn id="1" dur="indefinite" restart="never" nodeType="tmRoot"/>
      </p:par>
    </p:tnLst>
    <p:bldLst>
      <p:bldP spid="6" grpId="0"/>
      <p:bldP spid="6" grpId="1"/>
      <p:bldP spid="6" grpId="2"/>
      <p:bldP spid="6" grpId="3"/>
      <p:bldP spid="6" grpId="4"/>
      <p:bldP spid="6" grpId="5"/>
      <p:bldP spid="6" grpId="6"/>
      <p:bldP spid="6" grpId="7"/>
      <p:bldP spid="6" grpId="8"/>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24"/>
          <p:cNvPicPr>
            <a:picLocks noChangeAspect="1"/>
          </p:cNvPicPr>
          <p:nvPr/>
        </p:nvPicPr>
        <p:blipFill>
          <a:blip r:embed="rId3" cstate="print"/>
          <a:stretch>
            <a:fillRect/>
          </a:stretch>
        </p:blipFill>
        <p:spPr>
          <a:xfrm>
            <a:off x="205105" y="-21590"/>
            <a:ext cx="1019175" cy="1113155"/>
          </a:xfrm>
          <a:prstGeom prst="rect">
            <a:avLst/>
          </a:prstGeom>
        </p:spPr>
      </p:pic>
      <p:sp>
        <p:nvSpPr>
          <p:cNvPr id="3" name="文本框 2"/>
          <p:cNvSpPr txBox="1"/>
          <p:nvPr/>
        </p:nvSpPr>
        <p:spPr>
          <a:xfrm>
            <a:off x="83820" y="459740"/>
            <a:ext cx="150685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解决方案</a:t>
            </a:r>
          </a:p>
        </p:txBody>
      </p:sp>
      <p:sp>
        <p:nvSpPr>
          <p:cNvPr id="4" name="文本框 3"/>
          <p:cNvSpPr txBox="1"/>
          <p:nvPr/>
        </p:nvSpPr>
        <p:spPr>
          <a:xfrm>
            <a:off x="1359535" y="706755"/>
            <a:ext cx="2742565" cy="417830"/>
          </a:xfrm>
          <a:prstGeom prst="rect">
            <a:avLst/>
          </a:prstGeom>
          <a:noFill/>
        </p:spPr>
        <p:txBody>
          <a:bodyPr wrap="square" rtlCol="0">
            <a:spAutoFit/>
          </a:bodyPr>
          <a:lstStyle/>
          <a:p>
            <a:r>
              <a:rPr lang="en-US" altLang="zh-CN" sz="2000">
                <a:solidFill>
                  <a:schemeClr val="bg1">
                    <a:lumMod val="85000"/>
                  </a:schemeClr>
                </a:solidFill>
                <a:latin typeface="微软雅黑" panose="020B0503020204020204" charset="-122"/>
                <a:ea typeface="微软雅黑" panose="020B0503020204020204" charset="-122"/>
              </a:rPr>
              <a:t>2.1.任务目标</a:t>
            </a:r>
          </a:p>
        </p:txBody>
      </p:sp>
      <p:sp>
        <p:nvSpPr>
          <p:cNvPr id="5" name="文本框 4"/>
          <p:cNvSpPr txBox="1"/>
          <p:nvPr/>
        </p:nvSpPr>
        <p:spPr>
          <a:xfrm>
            <a:off x="1359535" y="208280"/>
            <a:ext cx="4373245" cy="41783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charset="-122"/>
                <a:ea typeface="微软雅黑" panose="020B0503020204020204" charset="-122"/>
                <a:sym typeface="+mn-ea"/>
              </a:rPr>
              <a:t>无人机空中执勤及应急事件解决方案</a:t>
            </a:r>
            <a:endParaRPr lang="zh-CN" altLang="en-US" sz="2000">
              <a:solidFill>
                <a:schemeClr val="bg2">
                  <a:lumMod val="75000"/>
                </a:schemeClr>
              </a:solidFill>
              <a:latin typeface="微软雅黑" panose="020B0503020204020204" charset="-122"/>
              <a:ea typeface="微软雅黑" panose="020B0503020204020204" charset="-122"/>
            </a:endParaRPr>
          </a:p>
        </p:txBody>
      </p:sp>
      <p:sp>
        <p:nvSpPr>
          <p:cNvPr id="6" name="矩形 5"/>
          <p:cNvSpPr/>
          <p:nvPr/>
        </p:nvSpPr>
        <p:spPr>
          <a:xfrm flipV="1">
            <a:off x="1397635" y="630555"/>
            <a:ext cx="412242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97635" y="5892165"/>
            <a:ext cx="2468880" cy="384810"/>
          </a:xfrm>
          <a:prstGeom prst="rect">
            <a:avLst/>
          </a:prstGeom>
          <a:noFill/>
        </p:spPr>
        <p:txBody>
          <a:bodyPr wrap="none" rtlCol="0" anchor="t">
            <a:spAutoFit/>
          </a:bodyPr>
          <a:lstStyle/>
          <a:p>
            <a:r>
              <a:rPr lang="zh-CN" altLang="en-US">
                <a:solidFill>
                  <a:schemeClr val="bg1">
                    <a:lumMod val="50000"/>
                  </a:schemeClr>
                </a:solidFill>
                <a:latin typeface="微软雅黑" panose="020B0503020204020204" charset="-122"/>
                <a:ea typeface="微软雅黑" panose="020B0503020204020204" charset="-122"/>
                <a:sym typeface="+mn-ea"/>
              </a:rPr>
              <a:t>道路违法行为拍摄取证</a:t>
            </a:r>
            <a:endParaRPr lang="zh-CN" altLang="en-US"/>
          </a:p>
        </p:txBody>
      </p:sp>
      <p:sp>
        <p:nvSpPr>
          <p:cNvPr id="9" name="文本框 8"/>
          <p:cNvSpPr txBox="1"/>
          <p:nvPr/>
        </p:nvSpPr>
        <p:spPr>
          <a:xfrm>
            <a:off x="9394825" y="5892165"/>
            <a:ext cx="1554480" cy="659130"/>
          </a:xfrm>
          <a:prstGeom prst="rect">
            <a:avLst/>
          </a:prstGeom>
          <a:noFill/>
        </p:spPr>
        <p:txBody>
          <a:bodyPr wrap="none" rtlCol="0" anchor="t">
            <a:spAutoFit/>
          </a:bodyPr>
          <a:lstStyle/>
          <a:p>
            <a:pPr algn="l"/>
            <a:r>
              <a:rPr lang="zh-CN" altLang="en-US">
                <a:solidFill>
                  <a:schemeClr val="bg1">
                    <a:lumMod val="50000"/>
                  </a:schemeClr>
                </a:solidFill>
                <a:latin typeface="微软雅黑" panose="020B0503020204020204" charset="-122"/>
                <a:ea typeface="微软雅黑" panose="020B0503020204020204" charset="-122"/>
                <a:sym typeface="+mn-ea"/>
              </a:rPr>
              <a:t>道路交通疏导</a:t>
            </a:r>
            <a:endParaRPr lang="zh-CN" altLang="en-US">
              <a:solidFill>
                <a:schemeClr val="bg1">
                  <a:lumMod val="50000"/>
                </a:schemeClr>
              </a:solidFill>
              <a:latin typeface="微软雅黑" panose="020B0503020204020204" charset="-122"/>
              <a:ea typeface="微软雅黑" panose="020B0503020204020204" charset="-122"/>
            </a:endParaRPr>
          </a:p>
          <a:p>
            <a:pPr algn="l"/>
            <a:endParaRPr lang="zh-CN" altLang="en-US"/>
          </a:p>
        </p:txBody>
      </p:sp>
      <p:pic>
        <p:nvPicPr>
          <p:cNvPr id="7" name="图片 6" descr="01"/>
          <p:cNvPicPr>
            <a:picLocks noChangeAspect="1"/>
          </p:cNvPicPr>
          <p:nvPr/>
        </p:nvPicPr>
        <p:blipFill>
          <a:blip r:embed="rId4"/>
          <a:srcRect t="7809"/>
          <a:stretch>
            <a:fillRect/>
          </a:stretch>
        </p:blipFill>
        <p:spPr>
          <a:xfrm>
            <a:off x="1397635" y="1558925"/>
            <a:ext cx="5699125" cy="4333240"/>
          </a:xfrm>
          <a:prstGeom prst="rect">
            <a:avLst/>
          </a:prstGeom>
        </p:spPr>
      </p:pic>
      <p:pic>
        <p:nvPicPr>
          <p:cNvPr id="10" name="图片 9" descr="02"/>
          <p:cNvPicPr>
            <a:picLocks noChangeAspect="1"/>
          </p:cNvPicPr>
          <p:nvPr/>
        </p:nvPicPr>
        <p:blipFill>
          <a:blip r:embed="rId5"/>
          <a:srcRect t="7606"/>
          <a:stretch>
            <a:fillRect/>
          </a:stretch>
        </p:blipFill>
        <p:spPr>
          <a:xfrm>
            <a:off x="5447030" y="1549400"/>
            <a:ext cx="5502275" cy="4342765"/>
          </a:xfrm>
          <a:prstGeom prst="rect">
            <a:avLst/>
          </a:prstGeom>
        </p:spPr>
      </p:pic>
    </p:spTree>
  </p:cSld>
  <p:clrMapOvr>
    <a:masterClrMapping/>
  </p:clrMapOvr>
  <p:transition>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1621</Words>
  <Application>WPS 演示</Application>
  <PresentationFormat>自定义</PresentationFormat>
  <Paragraphs>226</Paragraphs>
  <Slides>31</Slides>
  <Notes>16</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31</vt:i4>
      </vt:variant>
    </vt:vector>
  </HeadingPairs>
  <TitlesOfParts>
    <vt:vector size="3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【山西高速路50余车连环相撞17人遇难 现场一片狼藉】受雨雪天气影响，11月21日上午9时许，京昆高速平阳段山西太原方向65KM+500M处，发生多车先后相撞交通事故。截至晚21时，事故造成17人死亡，37人受伤，56辆车辆受损。</vt:lpstr>
      <vt:lpstr>山西高速路50余车连环相撞17人遇难 现场一片狼藉</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重庆旺山</cp:lastModifiedBy>
  <cp:revision>132</cp:revision>
  <dcterms:created xsi:type="dcterms:W3CDTF">2016-07-26T01:58:00Z</dcterms:created>
  <dcterms:modified xsi:type="dcterms:W3CDTF">2016-11-22T10:01:43Z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